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e4662238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e4662238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4662238cf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4662238c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14055_79369_6_4_1.jpg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4662238c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4662238c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4213d68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4213d68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chemeClr val="dk1"/>
                </a:solidFill>
                <a:highlight>
                  <a:srgbClr val="E4E8EE"/>
                </a:highlight>
              </a:rPr>
              <a:t>For example. The dogs in the input image are distinguished into three distinct dogs.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2f754815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2f754815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MaskR-CNN, a state-of-the-art method in the image instance segmentation. The segmentation is in parallel with the identification and localization tasks. </a:t>
            </a:r>
            <a:endParaRPr sz="1400">
              <a:solidFill>
                <a:schemeClr val="dk1"/>
              </a:solidFill>
            </a:endParaRPr>
          </a:p>
          <a:p>
            <a:pPr indent="0" lvl="0" marL="0" rtl="0" algn="l">
              <a:spcBef>
                <a:spcPts val="0"/>
              </a:spcBef>
              <a:spcAft>
                <a:spcPts val="0"/>
              </a:spcAft>
              <a:buNone/>
            </a:pPr>
            <a:r>
              <a:t/>
            </a:r>
            <a:endParaRPr sz="2100">
              <a:solidFill>
                <a:srgbClr val="595959"/>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54213d68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e54213d68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AutoNum type="arabicPeriod"/>
            </a:pPr>
            <a:r>
              <a:rPr lang="en" sz="1600">
                <a:solidFill>
                  <a:schemeClr val="dk1"/>
                </a:solidFill>
              </a:rPr>
              <a:t>This process generated the classification scores, bounding boxes and segmentation masks.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fc614ae6e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fc614ae6e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e4662238cf_1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e4662238c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dfc614ae6e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dfc614ae6e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e54213d685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e54213d68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e54213d68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e54213d68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4662238c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4662238c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54213d6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54213d6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e4662238cf_1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e4662238cf_1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54213d685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54213d68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e4662238cf_1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e4662238cf_1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e4662238cf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e4662238cf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fc614ae6e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fc614ae6e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fc614ae6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fc614ae6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e4662238cf_1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e4662238cf_1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d328d61f1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d328d61f1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4662238cf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4662238cf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4662238cf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4662238cf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ddcfdf58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dddcfdf58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e4662238cf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e4662238cf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e4662238cf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e4662238cf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02122"/>
                </a:solidFill>
                <a:highlight>
                  <a:srgbClr val="F8F9FA"/>
                </a:highlight>
              </a:rPr>
              <a:t>In this diagram, </a:t>
            </a:r>
            <a:r>
              <a:rPr lang="en">
                <a:solidFill>
                  <a:srgbClr val="202122"/>
                </a:solidFill>
                <a:highlight>
                  <a:srgbClr val="F8F9FA"/>
                </a:highlight>
                <a:latin typeface="Times New Roman"/>
                <a:ea typeface="Times New Roman"/>
                <a:cs typeface="Times New Roman"/>
                <a:sym typeface="Times New Roman"/>
              </a:rPr>
              <a:t>minPts = 4</a:t>
            </a:r>
            <a:r>
              <a:rPr lang="en" sz="950">
                <a:solidFill>
                  <a:srgbClr val="202122"/>
                </a:solidFill>
                <a:highlight>
                  <a:srgbClr val="F8F9FA"/>
                </a:highlight>
              </a:rPr>
              <a:t>. Point A and the other red points are core points, because the area surrounding these points in an </a:t>
            </a:r>
            <a:r>
              <a:rPr i="1" lang="en">
                <a:solidFill>
                  <a:srgbClr val="202122"/>
                </a:solidFill>
                <a:highlight>
                  <a:srgbClr val="F8F9FA"/>
                </a:highlight>
                <a:latin typeface="Times New Roman"/>
                <a:ea typeface="Times New Roman"/>
                <a:cs typeface="Times New Roman"/>
                <a:sym typeface="Times New Roman"/>
              </a:rPr>
              <a:t>ε</a:t>
            </a:r>
            <a:r>
              <a:rPr lang="en" sz="950">
                <a:solidFill>
                  <a:srgbClr val="202122"/>
                </a:solidFill>
                <a:highlight>
                  <a:srgbClr val="F8F9FA"/>
                </a:highlight>
              </a:rPr>
              <a:t> radius contain at least 4 points (including the point itself). Because they are all reachable from one another, they form a single cluster. Points B and C are not core points, but are reachable from A (via other core points) and thus belong to the cluster as well. Point N is a noise point that is neither a core point nor directly-reachable.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fc614ae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fc614ae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AffNet is a novel method for learning local affine-covariant regions. The affine shape estimator outperforms the state-of-the-art in image retrieval</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Affine-covariance is a desirable property of local features since it allows robust matching of images separated by a wide baseline, unlike scale-covariant features like ORB that rely on tests carried out on circular neighborhoods. Affine-covariance is on ellipse neighborhoods</a:t>
            </a:r>
            <a:endParaRPr sz="1800">
              <a:solidFill>
                <a:srgbClr val="595959"/>
              </a:solidFill>
            </a:endParaRPr>
          </a:p>
          <a:p>
            <a:pPr indent="-342900" lvl="0" marL="457200" rtl="0" algn="l">
              <a:lnSpc>
                <a:spcPct val="115000"/>
              </a:lnSpc>
              <a:spcBef>
                <a:spcPts val="0"/>
              </a:spcBef>
              <a:spcAft>
                <a:spcPts val="0"/>
              </a:spcAft>
              <a:buClr>
                <a:srgbClr val="595959"/>
              </a:buClr>
              <a:buSzPts val="1800"/>
              <a:buChar char="●"/>
            </a:pPr>
            <a:r>
              <a:rPr lang="en" sz="1800">
                <a:solidFill>
                  <a:srgbClr val="595959"/>
                </a:solidFill>
              </a:rPr>
              <a:t>Here is the  information about the local neighbourhood image gradients the numbers of the feature vector.</a:t>
            </a:r>
            <a:endParaRPr sz="1800">
              <a:solidFill>
                <a:srgbClr val="595959"/>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dfc614ae6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dfc614ae6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4662238cf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4662238cf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Char char="●"/>
            </a:pPr>
            <a:r>
              <a:rPr lang="en" sz="1600">
                <a:solidFill>
                  <a:srgbClr val="595959"/>
                </a:solidFill>
              </a:rPr>
              <a:t>The data points include inlier and outlier.</a:t>
            </a:r>
            <a:endParaRPr sz="16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e4662238cf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e4662238cf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55278b5e2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55278b5e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02122"/>
                </a:solidFill>
                <a:highlight>
                  <a:srgbClr val="F8F9FA"/>
                </a:highlight>
              </a:rPr>
              <a:t>In this diagram, </a:t>
            </a:r>
            <a:r>
              <a:rPr lang="en">
                <a:solidFill>
                  <a:srgbClr val="202122"/>
                </a:solidFill>
                <a:highlight>
                  <a:srgbClr val="F8F9FA"/>
                </a:highlight>
                <a:latin typeface="Times New Roman"/>
                <a:ea typeface="Times New Roman"/>
                <a:cs typeface="Times New Roman"/>
                <a:sym typeface="Times New Roman"/>
              </a:rPr>
              <a:t>minPts = 4</a:t>
            </a:r>
            <a:r>
              <a:rPr lang="en" sz="950">
                <a:solidFill>
                  <a:srgbClr val="202122"/>
                </a:solidFill>
                <a:highlight>
                  <a:srgbClr val="F8F9FA"/>
                </a:highlight>
              </a:rPr>
              <a:t>. Point A and the other red points are core points, because the area surrounding these points in an </a:t>
            </a:r>
            <a:r>
              <a:rPr i="1" lang="en">
                <a:solidFill>
                  <a:srgbClr val="202122"/>
                </a:solidFill>
                <a:highlight>
                  <a:srgbClr val="F8F9FA"/>
                </a:highlight>
                <a:latin typeface="Times New Roman"/>
                <a:ea typeface="Times New Roman"/>
                <a:cs typeface="Times New Roman"/>
                <a:sym typeface="Times New Roman"/>
              </a:rPr>
              <a:t>ε</a:t>
            </a:r>
            <a:r>
              <a:rPr lang="en" sz="950">
                <a:solidFill>
                  <a:srgbClr val="202122"/>
                </a:solidFill>
                <a:highlight>
                  <a:srgbClr val="F8F9FA"/>
                </a:highlight>
              </a:rPr>
              <a:t> radius contain at least 4 points (including the point itself). Because they are all reachable from one another, they form a single cluster. Points B and C are not core points, but are reachable from A (via other core points) and thus belong to the cluster as well. Point N is a noise point that is neither a core point nor directly-reachable.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4662238cf_1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4662238cf_1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e4662238cf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e4662238cf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e4662238c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e4662238c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4662238cf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4662238cf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Segments of street</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4662238cf_1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4662238cf_1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54213d68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54213d68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e54213d68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e54213d68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e54213d68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e54213d68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328d61f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328d61f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55278b5e2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55278b5e2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55278b5e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55278b5e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67c121d6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67c121d6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e55278b5e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e55278b5e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Char char="●"/>
            </a:pPr>
            <a:r>
              <a:rPr lang="en" sz="1600">
                <a:solidFill>
                  <a:srgbClr val="595959"/>
                </a:solidFill>
              </a:rPr>
              <a:t>Object detection systems make predictions in terms of a bounding box and a class label.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2f7548154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2f7548154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This project can help the government know the distribution of buildings and building type ratio，and can be useful for government to do the risk assessment.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e55278b5e2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e55278b5e2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e55278b5e2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e55278b5e2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50">
                <a:solidFill>
                  <a:srgbClr val="202122"/>
                </a:solidFill>
                <a:highlight>
                  <a:srgbClr val="F8F9FA"/>
                </a:highlight>
              </a:rPr>
              <a:t>In this diagram, </a:t>
            </a:r>
            <a:r>
              <a:rPr lang="en">
                <a:solidFill>
                  <a:srgbClr val="202122"/>
                </a:solidFill>
                <a:highlight>
                  <a:srgbClr val="F8F9FA"/>
                </a:highlight>
                <a:latin typeface="Times New Roman"/>
                <a:ea typeface="Times New Roman"/>
                <a:cs typeface="Times New Roman"/>
                <a:sym typeface="Times New Roman"/>
              </a:rPr>
              <a:t>minPts = 4</a:t>
            </a:r>
            <a:r>
              <a:rPr lang="en" sz="950">
                <a:solidFill>
                  <a:srgbClr val="202122"/>
                </a:solidFill>
                <a:highlight>
                  <a:srgbClr val="F8F9FA"/>
                </a:highlight>
              </a:rPr>
              <a:t>. Point A and the other red points are core points, because the area surrounding these points in an </a:t>
            </a:r>
            <a:r>
              <a:rPr i="1" lang="en">
                <a:solidFill>
                  <a:srgbClr val="202122"/>
                </a:solidFill>
                <a:highlight>
                  <a:srgbClr val="F8F9FA"/>
                </a:highlight>
                <a:latin typeface="Times New Roman"/>
                <a:ea typeface="Times New Roman"/>
                <a:cs typeface="Times New Roman"/>
                <a:sym typeface="Times New Roman"/>
              </a:rPr>
              <a:t>ε</a:t>
            </a:r>
            <a:r>
              <a:rPr lang="en" sz="950">
                <a:solidFill>
                  <a:srgbClr val="202122"/>
                </a:solidFill>
                <a:highlight>
                  <a:srgbClr val="F8F9FA"/>
                </a:highlight>
              </a:rPr>
              <a:t> radius contain at least 4 points (including the point itself). Because they are all reachable from one another, they form a single cluster. Points B and C are not core points, but are reachable from A (via other core points) and thus belong to the cluster as well. Point N is a noise point that is neither a core point nor directly-reachable.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e67c121d6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e67c121d6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e55278b5e2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e55278b5e2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Char char="●"/>
            </a:pPr>
            <a:r>
              <a:rPr lang="en" sz="1800">
                <a:solidFill>
                  <a:srgbClr val="595959"/>
                </a:solidFill>
              </a:rPr>
              <a:t>Here is the  information about the local neighbourhood image gradients the numbers of the feature vector.</a:t>
            </a:r>
            <a:endParaRPr sz="1800">
              <a:solidFill>
                <a:srgbClr val="595959"/>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55278b5e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55278b5e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e4662238cf_1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e4662238cf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fc614ae6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fc614ae6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54213d68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54213d68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2f7548154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2f7548154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learning  and trhreshold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jpg"/><Relationship Id="rId4" Type="http://schemas.openxmlformats.org/officeDocument/2006/relationships/image" Target="../media/image6.jpg"/><Relationship Id="rId11" Type="http://schemas.openxmlformats.org/officeDocument/2006/relationships/image" Target="../media/image18.png"/><Relationship Id="rId10" Type="http://schemas.openxmlformats.org/officeDocument/2006/relationships/image" Target="../media/image13.jpg"/><Relationship Id="rId9" Type="http://schemas.openxmlformats.org/officeDocument/2006/relationships/image" Target="../media/image12.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14.jpg"/><Relationship Id="rId8"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27.jp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jpg"/><Relationship Id="rId4" Type="http://schemas.openxmlformats.org/officeDocument/2006/relationships/image" Target="../media/image26.jpg"/><Relationship Id="rId5"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8.png"/><Relationship Id="rId5" Type="http://schemas.openxmlformats.org/officeDocument/2006/relationships/image" Target="../media/image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18.png"/><Relationship Id="rId6" Type="http://schemas.openxmlformats.org/officeDocument/2006/relationships/image" Target="../media/image3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5.jpg"/><Relationship Id="rId11" Type="http://schemas.openxmlformats.org/officeDocument/2006/relationships/image" Target="../media/image13.jpg"/><Relationship Id="rId10" Type="http://schemas.openxmlformats.org/officeDocument/2006/relationships/image" Target="../media/image12.jpg"/><Relationship Id="rId12" Type="http://schemas.openxmlformats.org/officeDocument/2006/relationships/image" Target="../media/image34.png"/><Relationship Id="rId9" Type="http://schemas.openxmlformats.org/officeDocument/2006/relationships/image" Target="../media/image11.jpg"/><Relationship Id="rId5" Type="http://schemas.openxmlformats.org/officeDocument/2006/relationships/image" Target="../media/image6.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jpg"/><Relationship Id="rId4" Type="http://schemas.openxmlformats.org/officeDocument/2006/relationships/image" Target="../media/image33.png"/><Relationship Id="rId5"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jpg"/><Relationship Id="rId4" Type="http://schemas.openxmlformats.org/officeDocument/2006/relationships/image" Target="../media/image36.jpg"/><Relationship Id="rId5"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4.jpg"/><Relationship Id="rId7"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3.png"/><Relationship Id="rId4" Type="http://schemas.openxmlformats.org/officeDocument/2006/relationships/image" Target="../media/image52.jpg"/><Relationship Id="rId5" Type="http://schemas.openxmlformats.org/officeDocument/2006/relationships/image" Target="../media/image54.png"/><Relationship Id="rId6"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0.png"/><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png"/><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3.jp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2292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sz="3088"/>
              <a:t>VITA Lab</a:t>
            </a:r>
            <a:endParaRPr sz="2866"/>
          </a:p>
          <a:p>
            <a:pPr indent="0" lvl="0" marL="0" rtl="0" algn="ctr">
              <a:spcBef>
                <a:spcPts val="0"/>
              </a:spcBef>
              <a:spcAft>
                <a:spcPts val="0"/>
              </a:spcAft>
              <a:buNone/>
            </a:pPr>
            <a:r>
              <a:rPr lang="en" sz="4866"/>
              <a:t>Building instance segmentation and building type detection </a:t>
            </a:r>
            <a:endParaRPr sz="4866"/>
          </a:p>
        </p:txBody>
      </p:sp>
      <p:sp>
        <p:nvSpPr>
          <p:cNvPr id="55" name="Google Shape;55;p13"/>
          <p:cNvSpPr txBox="1"/>
          <p:nvPr>
            <p:ph idx="1" type="subTitle"/>
          </p:nvPr>
        </p:nvSpPr>
        <p:spPr>
          <a:xfrm>
            <a:off x="378175" y="3305475"/>
            <a:ext cx="8520600" cy="13110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n" sz="1800"/>
              <a:t> </a:t>
            </a:r>
            <a:r>
              <a:rPr lang="en" sz="1400"/>
              <a:t>Yaxiong Luo, Master thesis, 30 credits</a:t>
            </a:r>
            <a:endParaRPr sz="1400"/>
          </a:p>
          <a:p>
            <a:pPr indent="0" lvl="0" marL="0" rtl="0" algn="ctr">
              <a:spcBef>
                <a:spcPts val="0"/>
              </a:spcBef>
              <a:spcAft>
                <a:spcPts val="0"/>
              </a:spcAft>
              <a:buNone/>
            </a:pPr>
            <a:r>
              <a:rPr lang="en" sz="1400"/>
              <a:t>Electrical &amp; Electronic Engineering</a:t>
            </a:r>
            <a:endParaRPr sz="1400"/>
          </a:p>
          <a:p>
            <a:pPr indent="0" lvl="0" marL="0" rtl="0" algn="ctr">
              <a:spcBef>
                <a:spcPts val="0"/>
              </a:spcBef>
              <a:spcAft>
                <a:spcPts val="0"/>
              </a:spcAft>
              <a:buNone/>
            </a:pPr>
            <a:r>
              <a:rPr lang="en" sz="1400"/>
              <a:t>Supervisor: Prof. Alexandre Massoud Alahi</a:t>
            </a:r>
            <a:endParaRPr sz="1400"/>
          </a:p>
          <a:p>
            <a:pPr indent="0" lvl="0" marL="0" rtl="0" algn="ctr">
              <a:spcBef>
                <a:spcPts val="0"/>
              </a:spcBef>
              <a:spcAft>
                <a:spcPts val="0"/>
              </a:spcAft>
              <a:buNone/>
            </a:pPr>
            <a:r>
              <a:rPr lang="en" sz="1400"/>
              <a:t>Assistant: Saeed Saadatnejad, Alireza Khodaverdian</a:t>
            </a:r>
            <a:endParaRPr sz="1400"/>
          </a:p>
          <a:p>
            <a:pPr indent="0" lvl="0" marL="0" rtl="0" algn="ctr">
              <a:spcBef>
                <a:spcPts val="0"/>
              </a:spcBef>
              <a:spcAft>
                <a:spcPts val="0"/>
              </a:spcAft>
              <a:buNone/>
            </a:pPr>
            <a:r>
              <a:rPr lang="en" sz="1400"/>
              <a:t>Expert: </a:t>
            </a:r>
            <a:r>
              <a:rPr lang="en" sz="1400"/>
              <a:t> Athanasios Papadopoulos, ETH</a:t>
            </a:r>
            <a:endParaRPr sz="1400"/>
          </a:p>
          <a:p>
            <a:pPr indent="0" lvl="0" marL="0" rtl="0" algn="ctr">
              <a:spcBef>
                <a:spcPts val="0"/>
              </a:spcBef>
              <a:spcAft>
                <a:spcPts val="0"/>
              </a:spcAft>
              <a:buNone/>
            </a:pPr>
            <a:r>
              <a:rPr lang="en" sz="1400"/>
              <a:t>2021/07/28</a:t>
            </a:r>
            <a:endParaRPr sz="1400"/>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7" name="Google Shape;57;p13"/>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grpSp>
        <p:nvGrpSpPr>
          <p:cNvPr id="171" name="Google Shape;171;p22"/>
          <p:cNvGrpSpPr/>
          <p:nvPr/>
        </p:nvGrpSpPr>
        <p:grpSpPr>
          <a:xfrm>
            <a:off x="684578" y="819150"/>
            <a:ext cx="7440380" cy="615600"/>
            <a:chOff x="789353" y="752475"/>
            <a:chExt cx="7440380" cy="615600"/>
          </a:xfrm>
        </p:grpSpPr>
        <p:sp>
          <p:nvSpPr>
            <p:cNvPr id="172" name="Google Shape;172;p22"/>
            <p:cNvSpPr txBox="1"/>
            <p:nvPr/>
          </p:nvSpPr>
          <p:spPr>
            <a:xfrm>
              <a:off x="789353" y="862421"/>
              <a:ext cx="207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images</a:t>
              </a:r>
              <a:endParaRPr/>
            </a:p>
          </p:txBody>
        </p:sp>
        <p:sp>
          <p:nvSpPr>
            <p:cNvPr id="173" name="Google Shape;173;p22"/>
            <p:cNvSpPr txBox="1"/>
            <p:nvPr/>
          </p:nvSpPr>
          <p:spPr>
            <a:xfrm>
              <a:off x="3423698" y="820515"/>
              <a:ext cx="241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Building instances</a:t>
              </a:r>
              <a:endParaRPr/>
            </a:p>
          </p:txBody>
        </p:sp>
        <p:sp>
          <p:nvSpPr>
            <p:cNvPr id="174" name="Google Shape;174;p22"/>
            <p:cNvSpPr txBox="1"/>
            <p:nvPr/>
          </p:nvSpPr>
          <p:spPr>
            <a:xfrm>
              <a:off x="6155233" y="752475"/>
              <a:ext cx="207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Duplication and building number</a:t>
              </a:r>
              <a:endParaRPr/>
            </a:p>
          </p:txBody>
        </p:sp>
      </p:grpSp>
      <p:grpSp>
        <p:nvGrpSpPr>
          <p:cNvPr id="175" name="Google Shape;175;p22"/>
          <p:cNvGrpSpPr/>
          <p:nvPr/>
        </p:nvGrpSpPr>
        <p:grpSpPr>
          <a:xfrm>
            <a:off x="723899" y="1332125"/>
            <a:ext cx="5125483" cy="1627373"/>
            <a:chOff x="419334" y="562825"/>
            <a:chExt cx="5821766" cy="2066506"/>
          </a:xfrm>
        </p:grpSpPr>
        <p:pic>
          <p:nvPicPr>
            <p:cNvPr id="176" name="Google Shape;176;p22"/>
            <p:cNvPicPr preferRelativeResize="0"/>
            <p:nvPr/>
          </p:nvPicPr>
          <p:blipFill>
            <a:blip r:embed="rId3">
              <a:alphaModFix/>
            </a:blip>
            <a:stretch>
              <a:fillRect/>
            </a:stretch>
          </p:blipFill>
          <p:spPr>
            <a:xfrm>
              <a:off x="419334" y="562852"/>
              <a:ext cx="1970801" cy="2066479"/>
            </a:xfrm>
            <a:prstGeom prst="rect">
              <a:avLst/>
            </a:prstGeom>
            <a:noFill/>
            <a:ln>
              <a:noFill/>
            </a:ln>
          </p:spPr>
        </p:pic>
        <p:grpSp>
          <p:nvGrpSpPr>
            <p:cNvPr id="177" name="Google Shape;177;p22"/>
            <p:cNvGrpSpPr/>
            <p:nvPr/>
          </p:nvGrpSpPr>
          <p:grpSpPr>
            <a:xfrm>
              <a:off x="2902908" y="562825"/>
              <a:ext cx="3338192" cy="2066500"/>
              <a:chOff x="2841383" y="562825"/>
              <a:chExt cx="3338192" cy="2066500"/>
            </a:xfrm>
          </p:grpSpPr>
          <p:pic>
            <p:nvPicPr>
              <p:cNvPr id="178" name="Google Shape;178;p22"/>
              <p:cNvPicPr preferRelativeResize="0"/>
              <p:nvPr/>
            </p:nvPicPr>
            <p:blipFill>
              <a:blip r:embed="rId4">
                <a:alphaModFix/>
              </a:blip>
              <a:stretch>
                <a:fillRect/>
              </a:stretch>
            </p:blipFill>
            <p:spPr>
              <a:xfrm>
                <a:off x="5405725" y="562825"/>
                <a:ext cx="773849" cy="2066500"/>
              </a:xfrm>
              <a:prstGeom prst="rect">
                <a:avLst/>
              </a:prstGeom>
              <a:noFill/>
              <a:ln>
                <a:noFill/>
              </a:ln>
            </p:spPr>
          </p:pic>
          <p:pic>
            <p:nvPicPr>
              <p:cNvPr id="179" name="Google Shape;179;p22"/>
              <p:cNvPicPr preferRelativeResize="0"/>
              <p:nvPr/>
            </p:nvPicPr>
            <p:blipFill>
              <a:blip r:embed="rId5">
                <a:alphaModFix/>
              </a:blip>
              <a:stretch>
                <a:fillRect/>
              </a:stretch>
            </p:blipFill>
            <p:spPr>
              <a:xfrm>
                <a:off x="2841383" y="562850"/>
                <a:ext cx="1611142" cy="2008901"/>
              </a:xfrm>
              <a:prstGeom prst="rect">
                <a:avLst/>
              </a:prstGeom>
              <a:noFill/>
              <a:ln>
                <a:noFill/>
              </a:ln>
            </p:spPr>
          </p:pic>
          <p:pic>
            <p:nvPicPr>
              <p:cNvPr id="180" name="Google Shape;180;p22"/>
              <p:cNvPicPr preferRelativeResize="0"/>
              <p:nvPr/>
            </p:nvPicPr>
            <p:blipFill>
              <a:blip r:embed="rId6">
                <a:alphaModFix/>
              </a:blip>
              <a:stretch>
                <a:fillRect/>
              </a:stretch>
            </p:blipFill>
            <p:spPr>
              <a:xfrm>
                <a:off x="4378499" y="562850"/>
                <a:ext cx="1101526" cy="2008899"/>
              </a:xfrm>
              <a:prstGeom prst="rect">
                <a:avLst/>
              </a:prstGeom>
              <a:noFill/>
              <a:ln>
                <a:noFill/>
              </a:ln>
            </p:spPr>
          </p:pic>
        </p:grpSp>
      </p:grpSp>
      <p:grpSp>
        <p:nvGrpSpPr>
          <p:cNvPr id="181" name="Google Shape;181;p22"/>
          <p:cNvGrpSpPr/>
          <p:nvPr/>
        </p:nvGrpSpPr>
        <p:grpSpPr>
          <a:xfrm>
            <a:off x="723899" y="3134475"/>
            <a:ext cx="5240837" cy="1700507"/>
            <a:chOff x="419334" y="2720575"/>
            <a:chExt cx="5952791" cy="2159374"/>
          </a:xfrm>
        </p:grpSpPr>
        <p:pic>
          <p:nvPicPr>
            <p:cNvPr id="182" name="Google Shape;182;p22"/>
            <p:cNvPicPr preferRelativeResize="0"/>
            <p:nvPr/>
          </p:nvPicPr>
          <p:blipFill rotWithShape="1">
            <a:blip r:embed="rId7">
              <a:alphaModFix/>
            </a:blip>
            <a:srcRect b="6430" l="0" r="0" t="6430"/>
            <a:stretch/>
          </p:blipFill>
          <p:spPr>
            <a:xfrm>
              <a:off x="419334" y="2720585"/>
              <a:ext cx="1970801" cy="2066483"/>
            </a:xfrm>
            <a:prstGeom prst="rect">
              <a:avLst/>
            </a:prstGeom>
            <a:noFill/>
            <a:ln>
              <a:noFill/>
            </a:ln>
          </p:spPr>
        </p:pic>
        <p:grpSp>
          <p:nvGrpSpPr>
            <p:cNvPr id="183" name="Google Shape;183;p22"/>
            <p:cNvGrpSpPr/>
            <p:nvPr/>
          </p:nvGrpSpPr>
          <p:grpSpPr>
            <a:xfrm>
              <a:off x="2948818" y="2720575"/>
              <a:ext cx="3423306" cy="2159374"/>
              <a:chOff x="4078093" y="2720575"/>
              <a:chExt cx="3423306" cy="2159374"/>
            </a:xfrm>
          </p:grpSpPr>
          <p:pic>
            <p:nvPicPr>
              <p:cNvPr id="184" name="Google Shape;184;p22"/>
              <p:cNvPicPr preferRelativeResize="0"/>
              <p:nvPr/>
            </p:nvPicPr>
            <p:blipFill>
              <a:blip r:embed="rId8">
                <a:alphaModFix/>
              </a:blip>
              <a:stretch>
                <a:fillRect/>
              </a:stretch>
            </p:blipFill>
            <p:spPr>
              <a:xfrm>
                <a:off x="4078093" y="2720575"/>
                <a:ext cx="1327632" cy="2066501"/>
              </a:xfrm>
              <a:prstGeom prst="rect">
                <a:avLst/>
              </a:prstGeom>
              <a:noFill/>
              <a:ln>
                <a:noFill/>
              </a:ln>
            </p:spPr>
          </p:pic>
          <p:pic>
            <p:nvPicPr>
              <p:cNvPr id="185" name="Google Shape;185;p22"/>
              <p:cNvPicPr preferRelativeResize="0"/>
              <p:nvPr/>
            </p:nvPicPr>
            <p:blipFill>
              <a:blip r:embed="rId9">
                <a:alphaModFix/>
              </a:blip>
              <a:stretch>
                <a:fillRect/>
              </a:stretch>
            </p:blipFill>
            <p:spPr>
              <a:xfrm>
                <a:off x="5546897" y="2813475"/>
                <a:ext cx="1015977" cy="2008901"/>
              </a:xfrm>
              <a:prstGeom prst="rect">
                <a:avLst/>
              </a:prstGeom>
              <a:noFill/>
              <a:ln>
                <a:noFill/>
              </a:ln>
            </p:spPr>
          </p:pic>
          <p:pic>
            <p:nvPicPr>
              <p:cNvPr id="186" name="Google Shape;186;p22"/>
              <p:cNvPicPr preferRelativeResize="0"/>
              <p:nvPr/>
            </p:nvPicPr>
            <p:blipFill>
              <a:blip r:embed="rId10">
                <a:alphaModFix/>
              </a:blip>
              <a:stretch>
                <a:fillRect/>
              </a:stretch>
            </p:blipFill>
            <p:spPr>
              <a:xfrm>
                <a:off x="6646575" y="2813475"/>
                <a:ext cx="854824" cy="2066474"/>
              </a:xfrm>
              <a:prstGeom prst="rect">
                <a:avLst/>
              </a:prstGeom>
              <a:noFill/>
              <a:ln>
                <a:noFill/>
              </a:ln>
            </p:spPr>
          </p:pic>
        </p:grpSp>
      </p:grpSp>
      <p:grpSp>
        <p:nvGrpSpPr>
          <p:cNvPr id="187" name="Google Shape;187;p22"/>
          <p:cNvGrpSpPr/>
          <p:nvPr/>
        </p:nvGrpSpPr>
        <p:grpSpPr>
          <a:xfrm>
            <a:off x="3276055" y="2850529"/>
            <a:ext cx="2688597" cy="338561"/>
            <a:chOff x="3425525" y="2571750"/>
            <a:chExt cx="2719600" cy="437700"/>
          </a:xfrm>
        </p:grpSpPr>
        <p:sp>
          <p:nvSpPr>
            <p:cNvPr id="188" name="Google Shape;188;p22"/>
            <p:cNvSpPr txBox="1"/>
            <p:nvPr/>
          </p:nvSpPr>
          <p:spPr>
            <a:xfrm>
              <a:off x="342552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a.1</a:t>
              </a:r>
              <a:endParaRPr sz="1000"/>
            </a:p>
          </p:txBody>
        </p:sp>
        <p:sp>
          <p:nvSpPr>
            <p:cNvPr id="189" name="Google Shape;189;p22"/>
            <p:cNvSpPr txBox="1"/>
            <p:nvPr/>
          </p:nvSpPr>
          <p:spPr>
            <a:xfrm>
              <a:off x="466067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a.2</a:t>
              </a:r>
              <a:endParaRPr sz="1000"/>
            </a:p>
          </p:txBody>
        </p:sp>
        <p:sp>
          <p:nvSpPr>
            <p:cNvPr id="190" name="Google Shape;190;p22"/>
            <p:cNvSpPr txBox="1"/>
            <p:nvPr/>
          </p:nvSpPr>
          <p:spPr>
            <a:xfrm>
              <a:off x="574822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a.3</a:t>
              </a:r>
              <a:endParaRPr sz="1000"/>
            </a:p>
          </p:txBody>
        </p:sp>
      </p:grpSp>
      <p:sp>
        <p:nvSpPr>
          <p:cNvPr id="191" name="Google Shape;191;p22"/>
          <p:cNvSpPr txBox="1"/>
          <p:nvPr/>
        </p:nvSpPr>
        <p:spPr>
          <a:xfrm>
            <a:off x="1304250" y="2850462"/>
            <a:ext cx="93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a:t>
            </a:r>
            <a:r>
              <a:rPr lang="en" sz="1000"/>
              <a:t>a)</a:t>
            </a:r>
            <a:endParaRPr sz="1000"/>
          </a:p>
        </p:txBody>
      </p:sp>
      <p:sp>
        <p:nvSpPr>
          <p:cNvPr id="192" name="Google Shape;192;p22"/>
          <p:cNvSpPr txBox="1"/>
          <p:nvPr/>
        </p:nvSpPr>
        <p:spPr>
          <a:xfrm>
            <a:off x="1304241" y="4690672"/>
            <a:ext cx="93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Image (b)</a:t>
            </a:r>
            <a:endParaRPr sz="1000"/>
          </a:p>
        </p:txBody>
      </p:sp>
      <p:grpSp>
        <p:nvGrpSpPr>
          <p:cNvPr id="193" name="Google Shape;193;p22"/>
          <p:cNvGrpSpPr/>
          <p:nvPr/>
        </p:nvGrpSpPr>
        <p:grpSpPr>
          <a:xfrm>
            <a:off x="3276232" y="4750127"/>
            <a:ext cx="2531404" cy="338561"/>
            <a:chOff x="3425525" y="2571750"/>
            <a:chExt cx="2719600" cy="437700"/>
          </a:xfrm>
        </p:grpSpPr>
        <p:sp>
          <p:nvSpPr>
            <p:cNvPr id="194" name="Google Shape;194;p22"/>
            <p:cNvSpPr txBox="1"/>
            <p:nvPr/>
          </p:nvSpPr>
          <p:spPr>
            <a:xfrm>
              <a:off x="342552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t>
              </a:r>
              <a:r>
                <a:rPr lang="en" sz="1000"/>
                <a:t>.1</a:t>
              </a:r>
              <a:endParaRPr sz="1000"/>
            </a:p>
          </p:txBody>
        </p:sp>
        <p:sp>
          <p:nvSpPr>
            <p:cNvPr id="195" name="Google Shape;195;p22"/>
            <p:cNvSpPr txBox="1"/>
            <p:nvPr/>
          </p:nvSpPr>
          <p:spPr>
            <a:xfrm>
              <a:off x="466067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t>
              </a:r>
              <a:r>
                <a:rPr lang="en" sz="1000"/>
                <a:t>.2</a:t>
              </a:r>
              <a:endParaRPr sz="1000"/>
            </a:p>
          </p:txBody>
        </p:sp>
        <p:sp>
          <p:nvSpPr>
            <p:cNvPr id="196" name="Google Shape;196;p22"/>
            <p:cNvSpPr txBox="1"/>
            <p:nvPr/>
          </p:nvSpPr>
          <p:spPr>
            <a:xfrm>
              <a:off x="5748225" y="2571750"/>
              <a:ext cx="396900" cy="43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b</a:t>
              </a:r>
              <a:r>
                <a:rPr lang="en" sz="1000"/>
                <a:t>.3</a:t>
              </a:r>
              <a:endParaRPr sz="1000"/>
            </a:p>
          </p:txBody>
        </p:sp>
      </p:grpSp>
      <p:sp>
        <p:nvSpPr>
          <p:cNvPr id="197" name="Google Shape;197;p22"/>
          <p:cNvSpPr txBox="1"/>
          <p:nvPr/>
        </p:nvSpPr>
        <p:spPr>
          <a:xfrm>
            <a:off x="6398275" y="1975186"/>
            <a:ext cx="1315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4 </a:t>
            </a:r>
            <a:r>
              <a:rPr lang="en"/>
              <a:t>buildings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a.1</a:t>
            </a:r>
            <a:endParaRPr/>
          </a:p>
          <a:p>
            <a:pPr indent="-317500" lvl="0" marL="457200" rtl="0" algn="l">
              <a:spcBef>
                <a:spcPts val="0"/>
              </a:spcBef>
              <a:spcAft>
                <a:spcPts val="0"/>
              </a:spcAft>
              <a:buSzPts val="1400"/>
              <a:buChar char="●"/>
            </a:pPr>
            <a:r>
              <a:rPr lang="en"/>
              <a:t>a.2=b.1</a:t>
            </a:r>
            <a:endParaRPr/>
          </a:p>
          <a:p>
            <a:pPr indent="-317500" lvl="0" marL="457200" rtl="0" algn="l">
              <a:spcBef>
                <a:spcPts val="0"/>
              </a:spcBef>
              <a:spcAft>
                <a:spcPts val="0"/>
              </a:spcAft>
              <a:buSzPts val="1400"/>
              <a:buChar char="●"/>
            </a:pPr>
            <a:r>
              <a:rPr lang="en"/>
              <a:t>a.3=b.3</a:t>
            </a:r>
            <a:endParaRPr/>
          </a:p>
          <a:p>
            <a:pPr indent="-317500" lvl="0" marL="457200" rtl="0" algn="l">
              <a:spcBef>
                <a:spcPts val="0"/>
              </a:spcBef>
              <a:spcAft>
                <a:spcPts val="0"/>
              </a:spcAft>
              <a:buSzPts val="1400"/>
              <a:buChar char="●"/>
            </a:pPr>
            <a:r>
              <a:rPr lang="en"/>
              <a:t>b.3</a:t>
            </a:r>
            <a:endParaRPr/>
          </a:p>
        </p:txBody>
      </p:sp>
      <p:sp>
        <p:nvSpPr>
          <p:cNvPr id="198" name="Google Shape;19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9" name="Google Shape;19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Example </a:t>
            </a:r>
            <a:endParaRPr/>
          </a:p>
        </p:txBody>
      </p:sp>
      <p:pic>
        <p:nvPicPr>
          <p:cNvPr id="200" name="Google Shape;200;p22"/>
          <p:cNvPicPr preferRelativeResize="0"/>
          <p:nvPr/>
        </p:nvPicPr>
        <p:blipFill>
          <a:blip r:embed="rId11">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457200" rtl="0" algn="ctr">
              <a:spcBef>
                <a:spcPts val="0"/>
              </a:spcBef>
              <a:spcAft>
                <a:spcPts val="0"/>
              </a:spcAft>
              <a:buNone/>
            </a:pPr>
            <a:r>
              <a:rPr lang="en"/>
              <a:t>Related Work</a:t>
            </a:r>
            <a:r>
              <a:rPr lang="en"/>
              <a:t> </a:t>
            </a:r>
            <a:endParaRPr/>
          </a:p>
        </p:txBody>
      </p:sp>
      <p:sp>
        <p:nvSpPr>
          <p:cNvPr id="206" name="Google Shape;20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7" name="Google Shape;207;p23"/>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Instance segmentation</a:t>
            </a:r>
            <a:endParaRPr/>
          </a:p>
        </p:txBody>
      </p:sp>
      <p:sp>
        <p:nvSpPr>
          <p:cNvPr id="213" name="Google Shape;21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a:t>
            </a:r>
            <a:r>
              <a:rPr lang="en" sz="1600"/>
              <a:t>nstance segmentation is identifying each different object instance of the same class or category within an image.</a:t>
            </a:r>
            <a:endParaRPr sz="1600"/>
          </a:p>
        </p:txBody>
      </p:sp>
      <p:sp>
        <p:nvSpPr>
          <p:cNvPr id="214" name="Google Shape;21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5" name="Google Shape;215;p24"/>
          <p:cNvPicPr preferRelativeResize="0"/>
          <p:nvPr/>
        </p:nvPicPr>
        <p:blipFill>
          <a:blip r:embed="rId3">
            <a:alphaModFix/>
          </a:blip>
          <a:stretch>
            <a:fillRect/>
          </a:stretch>
        </p:blipFill>
        <p:spPr>
          <a:xfrm>
            <a:off x="745263" y="1970575"/>
            <a:ext cx="7567326" cy="2843625"/>
          </a:xfrm>
          <a:prstGeom prst="rect">
            <a:avLst/>
          </a:prstGeom>
          <a:noFill/>
          <a:ln>
            <a:noFill/>
          </a:ln>
        </p:spPr>
      </p:pic>
      <p:pic>
        <p:nvPicPr>
          <p:cNvPr id="216" name="Google Shape;216;p24"/>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200"/>
              <a:t> </a:t>
            </a:r>
            <a:r>
              <a:rPr lang="en"/>
              <a:t>Mask RCNN</a:t>
            </a:r>
            <a:endParaRPr/>
          </a:p>
        </p:txBody>
      </p:sp>
      <p:sp>
        <p:nvSpPr>
          <p:cNvPr id="222" name="Google Shape;222;p25"/>
          <p:cNvSpPr txBox="1"/>
          <p:nvPr>
            <p:ph idx="1" type="body"/>
          </p:nvPr>
        </p:nvSpPr>
        <p:spPr>
          <a:xfrm>
            <a:off x="196200" y="1106900"/>
            <a:ext cx="8431500" cy="3990900"/>
          </a:xfrm>
          <a:prstGeom prst="rect">
            <a:avLst/>
          </a:prstGeom>
        </p:spPr>
        <p:txBody>
          <a:bodyPr anchorCtr="0" anchor="t" bIns="91425" lIns="91425" spcFirstLastPara="1" rIns="91425" wrap="square" tIns="91425">
            <a:noAutofit/>
          </a:bodyPr>
          <a:lstStyle/>
          <a:p>
            <a:pPr indent="-338455" lvl="0" marL="457200" rtl="0" algn="l">
              <a:lnSpc>
                <a:spcPct val="105000"/>
              </a:lnSpc>
              <a:spcBef>
                <a:spcPts val="0"/>
              </a:spcBef>
              <a:spcAft>
                <a:spcPts val="0"/>
              </a:spcAft>
              <a:buSzPts val="1730"/>
              <a:buChar char="●"/>
            </a:pPr>
            <a:r>
              <a:rPr lang="en" sz="1729"/>
              <a:t>Facebook AI research group present Mask R-CNN model. It is </a:t>
            </a:r>
            <a:r>
              <a:rPr lang="en" sz="1729"/>
              <a:t>a state-of-art method in the image instance segmentation. The segmentation is in parallel with the identification and localization tasks.</a:t>
            </a:r>
            <a:endParaRPr sz="1729"/>
          </a:p>
          <a:p>
            <a:pPr indent="0" lvl="0" marL="0" rtl="0" algn="l">
              <a:lnSpc>
                <a:spcPct val="105000"/>
              </a:lnSpc>
              <a:spcBef>
                <a:spcPts val="1200"/>
              </a:spcBef>
              <a:spcAft>
                <a:spcPts val="0"/>
              </a:spcAft>
              <a:buSzPts val="935"/>
              <a:buNone/>
            </a:pPr>
            <a:r>
              <a:t/>
            </a:r>
            <a:endParaRPr sz="1829"/>
          </a:p>
          <a:p>
            <a:pPr indent="0" lvl="0" marL="0" rtl="0" algn="l">
              <a:lnSpc>
                <a:spcPct val="105000"/>
              </a:lnSpc>
              <a:spcBef>
                <a:spcPts val="1200"/>
              </a:spcBef>
              <a:spcAft>
                <a:spcPts val="0"/>
              </a:spcAft>
              <a:buSzPts val="935"/>
              <a:buNone/>
            </a:pPr>
            <a:r>
              <a:t/>
            </a:r>
            <a:endParaRPr sz="1829"/>
          </a:p>
          <a:p>
            <a:pPr indent="0" lvl="0" marL="0" rtl="0" algn="l">
              <a:lnSpc>
                <a:spcPct val="105000"/>
              </a:lnSpc>
              <a:spcBef>
                <a:spcPts val="1200"/>
              </a:spcBef>
              <a:spcAft>
                <a:spcPts val="0"/>
              </a:spcAft>
              <a:buSzPts val="935"/>
              <a:buNone/>
            </a:pPr>
            <a:r>
              <a:t/>
            </a:r>
            <a:endParaRPr sz="1829"/>
          </a:p>
          <a:p>
            <a:pPr indent="0" lvl="0" marL="0" rtl="0" algn="l">
              <a:lnSpc>
                <a:spcPct val="105000"/>
              </a:lnSpc>
              <a:spcBef>
                <a:spcPts val="1200"/>
              </a:spcBef>
              <a:spcAft>
                <a:spcPts val="0"/>
              </a:spcAft>
              <a:buSzPts val="935"/>
              <a:buNone/>
            </a:pPr>
            <a:r>
              <a:t/>
            </a:r>
            <a:endParaRPr sz="1829"/>
          </a:p>
          <a:p>
            <a:pPr indent="0" lvl="0" marL="0" rtl="0" algn="l">
              <a:lnSpc>
                <a:spcPct val="105000"/>
              </a:lnSpc>
              <a:spcBef>
                <a:spcPts val="1200"/>
              </a:spcBef>
              <a:spcAft>
                <a:spcPts val="0"/>
              </a:spcAft>
              <a:buNone/>
            </a:pPr>
            <a:r>
              <a:t/>
            </a:r>
            <a:endParaRPr sz="1829"/>
          </a:p>
          <a:p>
            <a:pPr indent="0" lvl="0" marL="457200" rtl="0" algn="l">
              <a:lnSpc>
                <a:spcPct val="105000"/>
              </a:lnSpc>
              <a:spcBef>
                <a:spcPts val="1200"/>
              </a:spcBef>
              <a:spcAft>
                <a:spcPts val="1200"/>
              </a:spcAft>
              <a:buSzPts val="935"/>
              <a:buNone/>
            </a:pPr>
            <a:r>
              <a:t/>
            </a:r>
            <a:endParaRPr sz="1530"/>
          </a:p>
        </p:txBody>
      </p:sp>
      <p:sp>
        <p:nvSpPr>
          <p:cNvPr id="223" name="Google Shape;22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4" name="Google Shape;224;p25"/>
          <p:cNvPicPr preferRelativeResize="0"/>
          <p:nvPr/>
        </p:nvPicPr>
        <p:blipFill rotWithShape="1">
          <a:blip r:embed="rId3">
            <a:alphaModFix/>
          </a:blip>
          <a:srcRect b="0" l="-4540" r="4540" t="0"/>
          <a:stretch/>
        </p:blipFill>
        <p:spPr>
          <a:xfrm>
            <a:off x="628162" y="2363346"/>
            <a:ext cx="4187257" cy="2299879"/>
          </a:xfrm>
          <a:prstGeom prst="rect">
            <a:avLst/>
          </a:prstGeom>
          <a:noFill/>
          <a:ln>
            <a:noFill/>
          </a:ln>
        </p:spPr>
      </p:pic>
      <p:pic>
        <p:nvPicPr>
          <p:cNvPr id="225" name="Google Shape;225;p25"/>
          <p:cNvPicPr preferRelativeResize="0"/>
          <p:nvPr/>
        </p:nvPicPr>
        <p:blipFill rotWithShape="1">
          <a:blip r:embed="rId4">
            <a:alphaModFix/>
          </a:blip>
          <a:srcRect b="23094" l="0" r="23094" t="0"/>
          <a:stretch/>
        </p:blipFill>
        <p:spPr>
          <a:xfrm>
            <a:off x="4938671" y="2249675"/>
            <a:ext cx="3257067" cy="2299878"/>
          </a:xfrm>
          <a:prstGeom prst="rect">
            <a:avLst/>
          </a:prstGeom>
          <a:noFill/>
          <a:ln>
            <a:noFill/>
          </a:ln>
        </p:spPr>
      </p:pic>
      <p:pic>
        <p:nvPicPr>
          <p:cNvPr id="226" name="Google Shape;226;p25"/>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Mask RCNN Framework (3 stages)</a:t>
            </a:r>
            <a:endParaRPr/>
          </a:p>
        </p:txBody>
      </p:sp>
      <p:sp>
        <p:nvSpPr>
          <p:cNvPr id="232" name="Google Shape;232;p26"/>
          <p:cNvSpPr txBox="1"/>
          <p:nvPr>
            <p:ph idx="1" type="body"/>
          </p:nvPr>
        </p:nvSpPr>
        <p:spPr>
          <a:xfrm>
            <a:off x="311700" y="1017725"/>
            <a:ext cx="8520600" cy="26670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AutoNum type="arabicPeriod"/>
            </a:pPr>
            <a:r>
              <a:rPr lang="en" sz="1600"/>
              <a:t>The backbone network extracted feature maps from input images. </a:t>
            </a:r>
            <a:endParaRPr sz="1600"/>
          </a:p>
          <a:p>
            <a:pPr indent="-330200" lvl="0" marL="457200" rtl="0" algn="l">
              <a:lnSpc>
                <a:spcPct val="100000"/>
              </a:lnSpc>
              <a:spcBef>
                <a:spcPts val="0"/>
              </a:spcBef>
              <a:spcAft>
                <a:spcPts val="0"/>
              </a:spcAft>
              <a:buSzPts val="1600"/>
              <a:buAutoNum type="arabicPeriod"/>
            </a:pPr>
            <a:r>
              <a:rPr lang="en" sz="1600"/>
              <a:t>Feature maps were sent to the region proposal network (RPN) to generate regions of interest(ROIs). </a:t>
            </a:r>
            <a:endParaRPr sz="1600"/>
          </a:p>
          <a:p>
            <a:pPr indent="-330200" lvl="0" marL="457200" rtl="0" algn="l">
              <a:lnSpc>
                <a:spcPct val="100000"/>
              </a:lnSpc>
              <a:spcBef>
                <a:spcPts val="0"/>
              </a:spcBef>
              <a:spcAft>
                <a:spcPts val="0"/>
              </a:spcAft>
              <a:buSzPts val="1600"/>
              <a:buAutoNum type="arabicPeriod"/>
            </a:pPr>
            <a:r>
              <a:rPr lang="en" sz="1600"/>
              <a:t>ROIs were mapped to extract the corresponding target features in the shared feature maps, then it output to the fully connected (FC) layer for classification, and output to the fully convolutional network (FCN) for instance segmentation. </a:t>
            </a:r>
            <a:endParaRPr sz="1600"/>
          </a:p>
        </p:txBody>
      </p:sp>
      <p:sp>
        <p:nvSpPr>
          <p:cNvPr id="233" name="Google Shape;23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4" name="Google Shape;234;p26"/>
          <p:cNvPicPr preferRelativeResize="0"/>
          <p:nvPr/>
        </p:nvPicPr>
        <p:blipFill>
          <a:blip r:embed="rId3">
            <a:alphaModFix/>
          </a:blip>
          <a:stretch>
            <a:fillRect/>
          </a:stretch>
        </p:blipFill>
        <p:spPr>
          <a:xfrm>
            <a:off x="1181100" y="2702800"/>
            <a:ext cx="6686551" cy="2399725"/>
          </a:xfrm>
          <a:prstGeom prst="rect">
            <a:avLst/>
          </a:prstGeom>
          <a:noFill/>
          <a:ln>
            <a:noFill/>
          </a:ln>
        </p:spPr>
      </p:pic>
      <p:pic>
        <p:nvPicPr>
          <p:cNvPr id="235" name="Google Shape;235;p26"/>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20"/>
              <a:t>Experiment Detail </a:t>
            </a:r>
            <a:endParaRPr sz="3240"/>
          </a:p>
        </p:txBody>
      </p:sp>
      <p:sp>
        <p:nvSpPr>
          <p:cNvPr id="241" name="Google Shape;24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2" name="Google Shape;242;p27"/>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1: Cascaded</a:t>
            </a:r>
            <a:endParaRPr/>
          </a:p>
        </p:txBody>
      </p:sp>
      <p:sp>
        <p:nvSpPr>
          <p:cNvPr id="248" name="Google Shape;24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28"/>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Mask RCNN</a:t>
            </a:r>
            <a:endParaRPr/>
          </a:p>
        </p:txBody>
      </p:sp>
      <p:sp>
        <p:nvSpPr>
          <p:cNvPr id="255" name="Google Shape;255;p29"/>
          <p:cNvSpPr txBox="1"/>
          <p:nvPr>
            <p:ph idx="1" type="body"/>
          </p:nvPr>
        </p:nvSpPr>
        <p:spPr>
          <a:xfrm>
            <a:off x="311700" y="1152475"/>
            <a:ext cx="52848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 this model to detect openings and building instance</a:t>
            </a:r>
            <a:endParaRPr sz="1600"/>
          </a:p>
          <a:p>
            <a:pPr indent="-330200" lvl="0" marL="457200" rtl="0" algn="l">
              <a:spcBef>
                <a:spcPts val="0"/>
              </a:spcBef>
              <a:spcAft>
                <a:spcPts val="0"/>
              </a:spcAft>
              <a:buSzPts val="1600"/>
              <a:buChar char="●"/>
            </a:pPr>
            <a:r>
              <a:rPr lang="en" sz="1600"/>
              <a:t>Dataset: (annotate the building and openings)</a:t>
            </a:r>
            <a:endParaRPr sz="1600"/>
          </a:p>
          <a:p>
            <a:pPr indent="-317500" lvl="1" marL="914400" rtl="0" algn="l">
              <a:spcBef>
                <a:spcPts val="0"/>
              </a:spcBef>
              <a:spcAft>
                <a:spcPts val="0"/>
              </a:spcAft>
              <a:buSzPts val="1400"/>
              <a:buChar char="○"/>
            </a:pPr>
            <a:r>
              <a:rPr lang="en"/>
              <a:t>Train set：87 images </a:t>
            </a:r>
            <a:endParaRPr/>
          </a:p>
          <a:p>
            <a:pPr indent="-317500" lvl="1" marL="914400" rtl="0" algn="l">
              <a:spcBef>
                <a:spcPts val="0"/>
              </a:spcBef>
              <a:spcAft>
                <a:spcPts val="0"/>
              </a:spcAft>
              <a:buSzPts val="1400"/>
              <a:buChar char="○"/>
            </a:pPr>
            <a:r>
              <a:rPr lang="en"/>
              <a:t>Val set：18 images</a:t>
            </a:r>
            <a:br>
              <a:rPr lang="en"/>
            </a:br>
            <a:endParaRPr sz="1200"/>
          </a:p>
          <a:p>
            <a:pPr indent="-330200" lvl="0" marL="457200" rtl="0" algn="l">
              <a:spcBef>
                <a:spcPts val="0"/>
              </a:spcBef>
              <a:spcAft>
                <a:spcPts val="0"/>
              </a:spcAft>
              <a:buSzPts val="1600"/>
              <a:buChar char="●"/>
            </a:pPr>
            <a:r>
              <a:rPr lang="en" sz="1600"/>
              <a:t>Do the fine-tuning of Mask R-CNN with pretrained Cityscapes weights. </a:t>
            </a:r>
            <a:endParaRPr sz="1600"/>
          </a:p>
        </p:txBody>
      </p:sp>
      <p:sp>
        <p:nvSpPr>
          <p:cNvPr id="256" name="Google Shape;25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7" name="Google Shape;257;p29"/>
          <p:cNvPicPr preferRelativeResize="0"/>
          <p:nvPr/>
        </p:nvPicPr>
        <p:blipFill>
          <a:blip r:embed="rId3">
            <a:alphaModFix/>
          </a:blip>
          <a:stretch>
            <a:fillRect/>
          </a:stretch>
        </p:blipFill>
        <p:spPr>
          <a:xfrm>
            <a:off x="7373950" y="129800"/>
            <a:ext cx="1647198" cy="275125"/>
          </a:xfrm>
          <a:prstGeom prst="rect">
            <a:avLst/>
          </a:prstGeom>
          <a:noFill/>
          <a:ln>
            <a:noFill/>
          </a:ln>
        </p:spPr>
      </p:pic>
      <p:pic>
        <p:nvPicPr>
          <p:cNvPr id="258" name="Google Shape;258;p29"/>
          <p:cNvPicPr preferRelativeResize="0"/>
          <p:nvPr/>
        </p:nvPicPr>
        <p:blipFill>
          <a:blip r:embed="rId4">
            <a:alphaModFix/>
          </a:blip>
          <a:stretch>
            <a:fillRect/>
          </a:stretch>
        </p:blipFill>
        <p:spPr>
          <a:xfrm>
            <a:off x="5510813" y="1376975"/>
            <a:ext cx="3510374" cy="2622785"/>
          </a:xfrm>
          <a:prstGeom prst="rect">
            <a:avLst/>
          </a:prstGeom>
          <a:noFill/>
          <a:ln>
            <a:noFill/>
          </a:ln>
        </p:spPr>
      </p:pic>
      <p:sp>
        <p:nvSpPr>
          <p:cNvPr id="259" name="Google Shape;259;p29"/>
          <p:cNvSpPr txBox="1"/>
          <p:nvPr/>
        </p:nvSpPr>
        <p:spPr>
          <a:xfrm>
            <a:off x="5510838" y="4077450"/>
            <a:ext cx="351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Train set: annotate ‘building’ and ‘opening’</a:t>
            </a:r>
            <a:endParaRPr sz="12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65" name="Google Shape;265;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Mean </a:t>
            </a:r>
            <a:r>
              <a:rPr lang="en" sz="1600"/>
              <a:t>average precision (mAP): mAP is finding the area under the precision-recall curve at certain IoU(intersection over union) threshold.</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	When mAP</a:t>
            </a:r>
            <a:r>
              <a:rPr baseline="-25000" lang="en" sz="1600"/>
              <a:t>50 </a:t>
            </a:r>
            <a:r>
              <a:rPr lang="en" sz="1600"/>
              <a:t>&gt;70%, we consider this model’s performance is good</a:t>
            </a:r>
            <a:endParaRPr sz="1600"/>
          </a:p>
        </p:txBody>
      </p:sp>
      <p:sp>
        <p:nvSpPr>
          <p:cNvPr id="266" name="Google Shape;26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7" name="Google Shape;267;p30"/>
          <p:cNvPicPr preferRelativeResize="0"/>
          <p:nvPr/>
        </p:nvPicPr>
        <p:blipFill>
          <a:blip r:embed="rId3">
            <a:alphaModFix/>
          </a:blip>
          <a:stretch>
            <a:fillRect/>
          </a:stretch>
        </p:blipFill>
        <p:spPr>
          <a:xfrm>
            <a:off x="819850" y="1843550"/>
            <a:ext cx="4540550" cy="728200"/>
          </a:xfrm>
          <a:prstGeom prst="rect">
            <a:avLst/>
          </a:prstGeom>
          <a:noFill/>
          <a:ln>
            <a:noFill/>
          </a:ln>
        </p:spPr>
      </p:pic>
      <p:pic>
        <p:nvPicPr>
          <p:cNvPr id="268" name="Google Shape;268;p30"/>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of prediction </a:t>
            </a:r>
            <a:endParaRPr/>
          </a:p>
        </p:txBody>
      </p:sp>
      <p:sp>
        <p:nvSpPr>
          <p:cNvPr id="274" name="Google Shape;27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275" name="Google Shape;275;p31"/>
          <p:cNvGrpSpPr/>
          <p:nvPr/>
        </p:nvGrpSpPr>
        <p:grpSpPr>
          <a:xfrm>
            <a:off x="3327953" y="1017730"/>
            <a:ext cx="5693201" cy="4044730"/>
            <a:chOff x="3608733" y="1103793"/>
            <a:chExt cx="5296987" cy="3943001"/>
          </a:xfrm>
        </p:grpSpPr>
        <p:grpSp>
          <p:nvGrpSpPr>
            <p:cNvPr id="276" name="Google Shape;276;p31"/>
            <p:cNvGrpSpPr/>
            <p:nvPr/>
          </p:nvGrpSpPr>
          <p:grpSpPr>
            <a:xfrm>
              <a:off x="3608733" y="1103793"/>
              <a:ext cx="2569363" cy="3942988"/>
              <a:chOff x="753150" y="1181099"/>
              <a:chExt cx="2825649" cy="3771751"/>
            </a:xfrm>
          </p:grpSpPr>
          <p:pic>
            <p:nvPicPr>
              <p:cNvPr id="277" name="Google Shape;277;p31"/>
              <p:cNvPicPr preferRelativeResize="0"/>
              <p:nvPr/>
            </p:nvPicPr>
            <p:blipFill>
              <a:blip r:embed="rId3">
                <a:alphaModFix/>
              </a:blip>
              <a:stretch>
                <a:fillRect/>
              </a:stretch>
            </p:blipFill>
            <p:spPr>
              <a:xfrm>
                <a:off x="753150" y="1181099"/>
                <a:ext cx="2825649" cy="3398551"/>
              </a:xfrm>
              <a:prstGeom prst="rect">
                <a:avLst/>
              </a:prstGeom>
              <a:noFill/>
              <a:ln>
                <a:noFill/>
              </a:ln>
            </p:spPr>
          </p:pic>
          <p:sp>
            <p:nvSpPr>
              <p:cNvPr id="278" name="Google Shape;278;p31"/>
              <p:cNvSpPr txBox="1"/>
              <p:nvPr/>
            </p:nvSpPr>
            <p:spPr>
              <a:xfrm>
                <a:off x="1351625" y="4579650"/>
                <a:ext cx="1628700" cy="37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Input image</a:t>
                </a:r>
                <a:endParaRPr/>
              </a:p>
            </p:txBody>
          </p:sp>
        </p:grpSp>
        <p:grpSp>
          <p:nvGrpSpPr>
            <p:cNvPr id="279" name="Google Shape;279;p31"/>
            <p:cNvGrpSpPr/>
            <p:nvPr/>
          </p:nvGrpSpPr>
          <p:grpSpPr>
            <a:xfrm>
              <a:off x="6336355" y="1103794"/>
              <a:ext cx="2569365" cy="3943000"/>
              <a:chOff x="3933825" y="1181100"/>
              <a:chExt cx="2825651" cy="3771762"/>
            </a:xfrm>
          </p:grpSpPr>
          <p:pic>
            <p:nvPicPr>
              <p:cNvPr id="280" name="Google Shape;280;p31"/>
              <p:cNvPicPr preferRelativeResize="0"/>
              <p:nvPr/>
            </p:nvPicPr>
            <p:blipFill>
              <a:blip r:embed="rId4">
                <a:alphaModFix/>
              </a:blip>
              <a:stretch>
                <a:fillRect/>
              </a:stretch>
            </p:blipFill>
            <p:spPr>
              <a:xfrm>
                <a:off x="3933825" y="1181100"/>
                <a:ext cx="2825651" cy="3399627"/>
              </a:xfrm>
              <a:prstGeom prst="rect">
                <a:avLst/>
              </a:prstGeom>
              <a:noFill/>
              <a:ln>
                <a:noFill/>
              </a:ln>
            </p:spPr>
          </p:pic>
          <p:sp>
            <p:nvSpPr>
              <p:cNvPr id="281" name="Google Shape;281;p31"/>
              <p:cNvSpPr txBox="1"/>
              <p:nvPr/>
            </p:nvSpPr>
            <p:spPr>
              <a:xfrm>
                <a:off x="4532286" y="4579662"/>
                <a:ext cx="1937400" cy="37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a:t>
                </a:r>
                <a:r>
                  <a:rPr lang="en"/>
                  <a:t> image</a:t>
                </a:r>
                <a:endParaRPr/>
              </a:p>
            </p:txBody>
          </p:sp>
        </p:grpSp>
      </p:grpSp>
      <p:sp>
        <p:nvSpPr>
          <p:cNvPr id="282" name="Google Shape;282;p31"/>
          <p:cNvSpPr txBox="1"/>
          <p:nvPr>
            <p:ph idx="1" type="body"/>
          </p:nvPr>
        </p:nvSpPr>
        <p:spPr>
          <a:xfrm>
            <a:off x="112850" y="1331888"/>
            <a:ext cx="3215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The model predict the </a:t>
            </a:r>
            <a:r>
              <a:rPr lang="en" sz="1600"/>
              <a:t>bounding</a:t>
            </a:r>
            <a:r>
              <a:rPr lang="en" sz="1600"/>
              <a:t> box and boundary mask of </a:t>
            </a:r>
            <a:r>
              <a:rPr lang="en" sz="1600"/>
              <a:t>opening, and building </a:t>
            </a:r>
            <a:br>
              <a:rPr lang="en" sz="1600"/>
            </a:br>
            <a:endParaRPr sz="1600"/>
          </a:p>
          <a:p>
            <a:pPr indent="-330200" lvl="0" marL="457200" rtl="0" algn="l">
              <a:spcBef>
                <a:spcPts val="0"/>
              </a:spcBef>
              <a:spcAft>
                <a:spcPts val="0"/>
              </a:spcAft>
              <a:buSzPts val="1600"/>
              <a:buChar char="●"/>
            </a:pPr>
            <a:r>
              <a:rPr lang="en" sz="1600"/>
              <a:t>The windows, doors, and roof of </a:t>
            </a:r>
            <a:r>
              <a:rPr lang="en" sz="1600"/>
              <a:t>buildings are nicely predicted</a:t>
            </a:r>
            <a:endParaRPr sz="1600">
              <a:highlight>
                <a:srgbClr val="FF0000"/>
              </a:highlight>
            </a:endParaRPr>
          </a:p>
        </p:txBody>
      </p:sp>
      <p:pic>
        <p:nvPicPr>
          <p:cNvPr id="283" name="Google Shape;283;p31"/>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57200" lvl="0" marL="457200" rtl="0" algn="l">
              <a:spcBef>
                <a:spcPts val="0"/>
              </a:spcBef>
              <a:spcAft>
                <a:spcPts val="0"/>
              </a:spcAft>
              <a:buSzPts val="990"/>
              <a:buNone/>
            </a:pPr>
            <a:r>
              <a:rPr lang="en" sz="2820"/>
              <a:t>Content</a:t>
            </a:r>
            <a:endParaRPr sz="2820"/>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74650" lvl="0" marL="1371600" rtl="0" algn="l">
              <a:spcBef>
                <a:spcPts val="0"/>
              </a:spcBef>
              <a:spcAft>
                <a:spcPts val="0"/>
              </a:spcAft>
              <a:buSzPts val="2300"/>
              <a:buAutoNum type="arabicPeriod"/>
            </a:pPr>
            <a:r>
              <a:rPr lang="en" sz="2300"/>
              <a:t>Introduction</a:t>
            </a:r>
            <a:endParaRPr sz="2300"/>
          </a:p>
          <a:p>
            <a:pPr indent="-374650" lvl="0" marL="1371600" rtl="0" algn="l">
              <a:spcBef>
                <a:spcPts val="0"/>
              </a:spcBef>
              <a:spcAft>
                <a:spcPts val="0"/>
              </a:spcAft>
              <a:buSzPts val="2300"/>
              <a:buAutoNum type="arabicPeriod"/>
            </a:pPr>
            <a:r>
              <a:rPr lang="en" sz="2300"/>
              <a:t>Approach</a:t>
            </a:r>
            <a:endParaRPr sz="2300"/>
          </a:p>
          <a:p>
            <a:pPr indent="-374650" lvl="0" marL="1371600" rtl="0" algn="l">
              <a:spcBef>
                <a:spcPts val="0"/>
              </a:spcBef>
              <a:spcAft>
                <a:spcPts val="0"/>
              </a:spcAft>
              <a:buSzPts val="2300"/>
              <a:buAutoNum type="arabicPeriod"/>
            </a:pPr>
            <a:r>
              <a:rPr lang="en" sz="2300"/>
              <a:t>Related work</a:t>
            </a:r>
            <a:endParaRPr sz="2300"/>
          </a:p>
          <a:p>
            <a:pPr indent="-374650" lvl="0" marL="1371600" rtl="0" algn="l">
              <a:spcBef>
                <a:spcPts val="0"/>
              </a:spcBef>
              <a:spcAft>
                <a:spcPts val="0"/>
              </a:spcAft>
              <a:buSzPts val="2300"/>
              <a:buAutoNum type="arabicPeriod"/>
            </a:pPr>
            <a:r>
              <a:rPr lang="en" sz="2300"/>
              <a:t>Experiment detail</a:t>
            </a:r>
            <a:endParaRPr sz="2300"/>
          </a:p>
          <a:p>
            <a:pPr indent="-374650" lvl="0" marL="1371600" rtl="0" algn="l">
              <a:spcBef>
                <a:spcPts val="0"/>
              </a:spcBef>
              <a:spcAft>
                <a:spcPts val="0"/>
              </a:spcAft>
              <a:buSzPts val="2300"/>
              <a:buAutoNum type="arabicPeriod"/>
            </a:pPr>
            <a:r>
              <a:rPr lang="en" sz="2300"/>
              <a:t>Conclusion and </a:t>
            </a:r>
            <a:r>
              <a:rPr lang="en" sz="2300"/>
              <a:t>future</a:t>
            </a:r>
            <a:r>
              <a:rPr lang="en" sz="2300"/>
              <a:t> work</a:t>
            </a:r>
            <a:endParaRPr sz="2300"/>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 name="Google Shape;65;p14"/>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Validation of prediction</a:t>
            </a:r>
            <a:endParaRPr/>
          </a:p>
        </p:txBody>
      </p:sp>
      <p:sp>
        <p:nvSpPr>
          <p:cNvPr id="289" name="Google Shape;289;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2"/>
          <p:cNvSpPr txBox="1"/>
          <p:nvPr>
            <p:ph idx="1" type="body"/>
          </p:nvPr>
        </p:nvSpPr>
        <p:spPr>
          <a:xfrm>
            <a:off x="628100" y="2034775"/>
            <a:ext cx="1584000" cy="14919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Another example</a:t>
            </a:r>
            <a:endParaRPr sz="1600">
              <a:highlight>
                <a:srgbClr val="FF0000"/>
              </a:highlight>
            </a:endParaRPr>
          </a:p>
        </p:txBody>
      </p:sp>
      <p:grpSp>
        <p:nvGrpSpPr>
          <p:cNvPr id="291" name="Google Shape;291;p32"/>
          <p:cNvGrpSpPr/>
          <p:nvPr/>
        </p:nvGrpSpPr>
        <p:grpSpPr>
          <a:xfrm>
            <a:off x="2753745" y="1182101"/>
            <a:ext cx="2865982" cy="3821753"/>
            <a:chOff x="2274975" y="1017713"/>
            <a:chExt cx="3127776" cy="4202038"/>
          </a:xfrm>
        </p:grpSpPr>
        <p:pic>
          <p:nvPicPr>
            <p:cNvPr id="292" name="Google Shape;292;p32"/>
            <p:cNvPicPr preferRelativeResize="0"/>
            <p:nvPr/>
          </p:nvPicPr>
          <p:blipFill rotWithShape="1">
            <a:blip r:embed="rId3">
              <a:alphaModFix/>
            </a:blip>
            <a:srcRect b="29" l="0" r="0" t="29"/>
            <a:stretch/>
          </p:blipFill>
          <p:spPr>
            <a:xfrm>
              <a:off x="2274975" y="1017713"/>
              <a:ext cx="3127776" cy="3761929"/>
            </a:xfrm>
            <a:prstGeom prst="rect">
              <a:avLst/>
            </a:prstGeom>
            <a:noFill/>
            <a:ln>
              <a:noFill/>
            </a:ln>
          </p:spPr>
        </p:pic>
        <p:sp>
          <p:nvSpPr>
            <p:cNvPr id="293" name="Google Shape;293;p32"/>
            <p:cNvSpPr txBox="1"/>
            <p:nvPr/>
          </p:nvSpPr>
          <p:spPr>
            <a:xfrm>
              <a:off x="2338863" y="4779650"/>
              <a:ext cx="30000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rPr>
                <a:t>Input image</a:t>
              </a:r>
              <a:endParaRPr>
                <a:solidFill>
                  <a:schemeClr val="dk1"/>
                </a:solidFill>
              </a:endParaRPr>
            </a:p>
          </p:txBody>
        </p:sp>
      </p:grpSp>
      <p:grpSp>
        <p:nvGrpSpPr>
          <p:cNvPr id="294" name="Google Shape;294;p32"/>
          <p:cNvGrpSpPr/>
          <p:nvPr/>
        </p:nvGrpSpPr>
        <p:grpSpPr>
          <a:xfrm>
            <a:off x="5841800" y="1181562"/>
            <a:ext cx="2865980" cy="3822835"/>
            <a:chOff x="5538459" y="1017725"/>
            <a:chExt cx="3127775" cy="4203227"/>
          </a:xfrm>
        </p:grpSpPr>
        <p:pic>
          <p:nvPicPr>
            <p:cNvPr id="295" name="Google Shape;295;p32"/>
            <p:cNvPicPr preferRelativeResize="0"/>
            <p:nvPr/>
          </p:nvPicPr>
          <p:blipFill rotWithShape="1">
            <a:blip r:embed="rId4">
              <a:alphaModFix/>
            </a:blip>
            <a:srcRect b="0" l="0" r="0" t="0"/>
            <a:stretch/>
          </p:blipFill>
          <p:spPr>
            <a:xfrm>
              <a:off x="5538459" y="1017725"/>
              <a:ext cx="3127775" cy="3763122"/>
            </a:xfrm>
            <a:prstGeom prst="rect">
              <a:avLst/>
            </a:prstGeom>
            <a:noFill/>
            <a:ln>
              <a:noFill/>
            </a:ln>
          </p:spPr>
        </p:pic>
        <p:sp>
          <p:nvSpPr>
            <p:cNvPr id="296" name="Google Shape;296;p32"/>
            <p:cNvSpPr txBox="1"/>
            <p:nvPr/>
          </p:nvSpPr>
          <p:spPr>
            <a:xfrm>
              <a:off x="5990799" y="4780852"/>
              <a:ext cx="1893600" cy="4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Predicted image</a:t>
              </a:r>
              <a:endParaRPr/>
            </a:p>
          </p:txBody>
        </p:sp>
      </p:grpSp>
      <p:pic>
        <p:nvPicPr>
          <p:cNvPr id="297" name="Google Shape;297;p32"/>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Estimate Building floor</a:t>
            </a:r>
            <a:endParaRPr/>
          </a:p>
          <a:p>
            <a:pPr indent="0" lvl="0" marL="0" rtl="0" algn="l">
              <a:spcBef>
                <a:spcPts val="0"/>
              </a:spcBef>
              <a:spcAft>
                <a:spcPts val="0"/>
              </a:spcAft>
              <a:buNone/>
            </a:pPr>
            <a:r>
              <a:t/>
            </a:r>
            <a:endParaRPr/>
          </a:p>
        </p:txBody>
      </p:sp>
      <p:sp>
        <p:nvSpPr>
          <p:cNvPr id="303" name="Google Shape;303;p33"/>
          <p:cNvSpPr txBox="1"/>
          <p:nvPr>
            <p:ph idx="1" type="body"/>
          </p:nvPr>
        </p:nvSpPr>
        <p:spPr>
          <a:xfrm>
            <a:off x="311700" y="132412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By connecting the centroid of openings, we can draw the </a:t>
            </a:r>
            <a:r>
              <a:rPr lang="en" sz="1600"/>
              <a:t>building</a:t>
            </a:r>
            <a:r>
              <a:rPr lang="en" sz="1600"/>
              <a:t> floor line</a:t>
            </a:r>
            <a:br>
              <a:rPr lang="en" sz="1600"/>
            </a:br>
            <a:endParaRPr sz="1600"/>
          </a:p>
          <a:p>
            <a:pPr indent="-330200" lvl="0" marL="457200" rtl="0" algn="l">
              <a:spcBef>
                <a:spcPts val="0"/>
              </a:spcBef>
              <a:spcAft>
                <a:spcPts val="0"/>
              </a:spcAft>
              <a:buSzPts val="1600"/>
              <a:buChar char="●"/>
            </a:pPr>
            <a:r>
              <a:rPr lang="en" sz="1600"/>
              <a:t>To find the floor level, we set the slope angle of </a:t>
            </a:r>
            <a:r>
              <a:rPr lang="en" sz="1600"/>
              <a:t>building</a:t>
            </a:r>
            <a:r>
              <a:rPr lang="en" sz="1600"/>
              <a:t> roof as the baseline angle A, then connect the openings’ centroid within a range of angle [A-θ, A+θ]</a:t>
            </a:r>
            <a:endParaRPr sz="1600">
              <a:highlight>
                <a:srgbClr val="FF0000"/>
              </a:highlight>
            </a:endParaRPr>
          </a:p>
        </p:txBody>
      </p:sp>
      <p:sp>
        <p:nvSpPr>
          <p:cNvPr id="304" name="Google Shape;30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33"/>
          <p:cNvPicPr preferRelativeResize="0"/>
          <p:nvPr/>
        </p:nvPicPr>
        <p:blipFill>
          <a:blip r:embed="rId3">
            <a:alphaModFix/>
          </a:blip>
          <a:stretch>
            <a:fillRect/>
          </a:stretch>
        </p:blipFill>
        <p:spPr>
          <a:xfrm>
            <a:off x="4896275" y="768275"/>
            <a:ext cx="3394052" cy="4084024"/>
          </a:xfrm>
          <a:prstGeom prst="rect">
            <a:avLst/>
          </a:prstGeom>
          <a:noFill/>
          <a:ln>
            <a:noFill/>
          </a:ln>
        </p:spPr>
      </p:pic>
      <p:pic>
        <p:nvPicPr>
          <p:cNvPr id="306" name="Google Shape;306;p33"/>
          <p:cNvPicPr preferRelativeResize="0"/>
          <p:nvPr/>
        </p:nvPicPr>
        <p:blipFill>
          <a:blip r:embed="rId4">
            <a:alphaModFix/>
          </a:blip>
          <a:stretch>
            <a:fillRect/>
          </a:stretch>
        </p:blipFill>
        <p:spPr>
          <a:xfrm>
            <a:off x="7373950" y="129800"/>
            <a:ext cx="1647198" cy="275125"/>
          </a:xfrm>
          <a:prstGeom prst="rect">
            <a:avLst/>
          </a:prstGeom>
          <a:noFill/>
          <a:ln>
            <a:noFill/>
          </a:ln>
        </p:spPr>
      </p:pic>
      <p:cxnSp>
        <p:nvCxnSpPr>
          <p:cNvPr id="307" name="Google Shape;307;p33"/>
          <p:cNvCxnSpPr/>
          <p:nvPr/>
        </p:nvCxnSpPr>
        <p:spPr>
          <a:xfrm flipH="1" rot="10800000">
            <a:off x="6005100" y="1989975"/>
            <a:ext cx="1998900" cy="222000"/>
          </a:xfrm>
          <a:prstGeom prst="straightConnector1">
            <a:avLst/>
          </a:prstGeom>
          <a:noFill/>
          <a:ln cap="flat" cmpd="sng" w="9525">
            <a:solidFill>
              <a:srgbClr val="CC0000"/>
            </a:solidFill>
            <a:prstDash val="dash"/>
            <a:round/>
            <a:headEnd len="med" w="med" type="none"/>
            <a:tailEnd len="med" w="med" type="none"/>
          </a:ln>
        </p:spPr>
      </p:cxnSp>
      <p:sp>
        <p:nvSpPr>
          <p:cNvPr id="308" name="Google Shape;308;p33"/>
          <p:cNvSpPr txBox="1"/>
          <p:nvPr/>
        </p:nvSpPr>
        <p:spPr>
          <a:xfrm>
            <a:off x="7744475" y="1765175"/>
            <a:ext cx="176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Roof slope angle A</a:t>
            </a:r>
            <a:endParaRPr sz="1000">
              <a:solidFill>
                <a:srgbClr val="FF0000"/>
              </a:solidFill>
            </a:endParaRPr>
          </a:p>
        </p:txBody>
      </p:sp>
      <p:cxnSp>
        <p:nvCxnSpPr>
          <p:cNvPr id="309" name="Google Shape;309;p33"/>
          <p:cNvCxnSpPr/>
          <p:nvPr/>
        </p:nvCxnSpPr>
        <p:spPr>
          <a:xfrm flipH="1" rot="10800000">
            <a:off x="6174000" y="1699175"/>
            <a:ext cx="1830000" cy="470700"/>
          </a:xfrm>
          <a:prstGeom prst="straightConnector1">
            <a:avLst/>
          </a:prstGeom>
          <a:noFill/>
          <a:ln cap="flat" cmpd="sng" w="9525">
            <a:solidFill>
              <a:srgbClr val="FF0000"/>
            </a:solidFill>
            <a:prstDash val="dash"/>
            <a:round/>
            <a:headEnd len="med" w="med" type="none"/>
            <a:tailEnd len="med" w="med" type="none"/>
          </a:ln>
        </p:spPr>
      </p:cxnSp>
      <p:cxnSp>
        <p:nvCxnSpPr>
          <p:cNvPr id="310" name="Google Shape;310;p33"/>
          <p:cNvCxnSpPr/>
          <p:nvPr/>
        </p:nvCxnSpPr>
        <p:spPr>
          <a:xfrm>
            <a:off x="6151800" y="2211975"/>
            <a:ext cx="1874400" cy="124500"/>
          </a:xfrm>
          <a:prstGeom prst="straightConnector1">
            <a:avLst/>
          </a:prstGeom>
          <a:noFill/>
          <a:ln cap="flat" cmpd="sng" w="9525">
            <a:solidFill>
              <a:srgbClr val="FF0000"/>
            </a:solidFill>
            <a:prstDash val="dash"/>
            <a:round/>
            <a:headEnd len="med" w="med" type="none"/>
            <a:tailEnd len="med" w="med" type="none"/>
          </a:ln>
        </p:spPr>
      </p:cxnSp>
      <p:sp>
        <p:nvSpPr>
          <p:cNvPr id="311" name="Google Shape;311;p33"/>
          <p:cNvSpPr txBox="1"/>
          <p:nvPr/>
        </p:nvSpPr>
        <p:spPr>
          <a:xfrm>
            <a:off x="6973475" y="1831175"/>
            <a:ext cx="346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0000"/>
                </a:solidFill>
              </a:rPr>
              <a:t>θ</a:t>
            </a:r>
            <a:endParaRPr sz="800">
              <a:solidFill>
                <a:srgbClr val="FF0000"/>
              </a:solidFill>
            </a:endParaRPr>
          </a:p>
        </p:txBody>
      </p:sp>
      <p:sp>
        <p:nvSpPr>
          <p:cNvPr id="312" name="Google Shape;312;p33"/>
          <p:cNvSpPr txBox="1"/>
          <p:nvPr/>
        </p:nvSpPr>
        <p:spPr>
          <a:xfrm>
            <a:off x="6973475" y="1997775"/>
            <a:ext cx="346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0000"/>
                </a:solidFill>
              </a:rPr>
              <a:t>θ</a:t>
            </a:r>
            <a:endParaRPr sz="800">
              <a:solidFill>
                <a:srgbClr val="FF0000"/>
              </a:solidFill>
            </a:endParaRPr>
          </a:p>
        </p:txBody>
      </p:sp>
      <p:sp>
        <p:nvSpPr>
          <p:cNvPr id="313" name="Google Shape;313;p33"/>
          <p:cNvSpPr/>
          <p:nvPr/>
        </p:nvSpPr>
        <p:spPr>
          <a:xfrm>
            <a:off x="6129550" y="2132025"/>
            <a:ext cx="88800" cy="80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4" name="Google Shape;314;p33"/>
          <p:cNvSpPr/>
          <p:nvPr/>
        </p:nvSpPr>
        <p:spPr>
          <a:xfrm>
            <a:off x="6628425" y="2060925"/>
            <a:ext cx="88800" cy="801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15" name="Google Shape;315;p33"/>
          <p:cNvSpPr txBox="1"/>
          <p:nvPr/>
        </p:nvSpPr>
        <p:spPr>
          <a:xfrm>
            <a:off x="6054000" y="2141025"/>
            <a:ext cx="346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FF00"/>
                </a:solidFill>
              </a:rPr>
              <a:t>a</a:t>
            </a:r>
            <a:endParaRPr sz="800">
              <a:solidFill>
                <a:srgbClr val="FFFF00"/>
              </a:solidFill>
            </a:endParaRPr>
          </a:p>
        </p:txBody>
      </p:sp>
      <p:sp>
        <p:nvSpPr>
          <p:cNvPr id="316" name="Google Shape;316;p33"/>
          <p:cNvSpPr txBox="1"/>
          <p:nvPr/>
        </p:nvSpPr>
        <p:spPr>
          <a:xfrm>
            <a:off x="6513738" y="2104875"/>
            <a:ext cx="346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FF00"/>
                </a:solidFill>
              </a:rPr>
              <a:t>b</a:t>
            </a:r>
            <a:endParaRPr sz="800">
              <a:solidFill>
                <a:srgbClr val="FFFF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Difference</a:t>
            </a:r>
            <a:r>
              <a:rPr lang="en"/>
              <a:t> in the floor</a:t>
            </a:r>
            <a:r>
              <a:rPr lang="en"/>
              <a:t> </a:t>
            </a:r>
            <a:r>
              <a:rPr lang="en"/>
              <a:t>height of adjacent buildings</a:t>
            </a:r>
            <a:r>
              <a:rPr lang="en"/>
              <a:t> </a:t>
            </a:r>
            <a:endParaRPr/>
          </a:p>
          <a:p>
            <a:pPr indent="0" lvl="0" marL="0" rtl="0" algn="l">
              <a:spcBef>
                <a:spcPts val="0"/>
              </a:spcBef>
              <a:spcAft>
                <a:spcPts val="0"/>
              </a:spcAft>
              <a:buNone/>
            </a:pPr>
            <a:r>
              <a:t/>
            </a:r>
            <a:endParaRPr/>
          </a:p>
        </p:txBody>
      </p:sp>
      <p:sp>
        <p:nvSpPr>
          <p:cNvPr id="322" name="Google Shape;322;p34"/>
          <p:cNvSpPr txBox="1"/>
          <p:nvPr>
            <p:ph idx="1" type="body"/>
          </p:nvPr>
        </p:nvSpPr>
        <p:spPr>
          <a:xfrm>
            <a:off x="311700" y="1173100"/>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Calculate the centroid coordinates of each floor lines in two</a:t>
            </a:r>
            <a:r>
              <a:rPr lang="en" sz="1600"/>
              <a:t> </a:t>
            </a:r>
            <a:r>
              <a:rPr lang="en" sz="1600"/>
              <a:t>adjacent buildings </a:t>
            </a:r>
            <a:br>
              <a:rPr lang="en" sz="1600"/>
            </a:br>
            <a:r>
              <a:rPr lang="en" sz="1600"/>
              <a:t>Centroid coordinates for two building </a:t>
            </a:r>
            <a:br>
              <a:rPr lang="en" sz="1600"/>
            </a:br>
            <a:r>
              <a:rPr lang="en" sz="1600"/>
              <a:t>Building A : [a1,a2,a3,a4]</a:t>
            </a:r>
            <a:br>
              <a:rPr lang="en" sz="1600"/>
            </a:br>
            <a:r>
              <a:rPr lang="en" sz="1600"/>
              <a:t>Building B : [b1,b2,b3,b4]</a:t>
            </a:r>
            <a:br>
              <a:rPr lang="en" sz="1600"/>
            </a:br>
            <a:endParaRPr sz="1600"/>
          </a:p>
          <a:p>
            <a:pPr indent="-330200" lvl="0" marL="457200" rtl="0" algn="l">
              <a:spcBef>
                <a:spcPts val="0"/>
              </a:spcBef>
              <a:spcAft>
                <a:spcPts val="0"/>
              </a:spcAft>
              <a:buSzPts val="1600"/>
              <a:buChar char="●"/>
            </a:pPr>
            <a:r>
              <a:rPr lang="en" sz="1600"/>
              <a:t>Then find the d</a:t>
            </a:r>
            <a:r>
              <a:rPr lang="en" sz="1600"/>
              <a:t>ifference of centroid y-axis to get the difference in the floor height of adjacent buildings </a:t>
            </a:r>
            <a:endParaRPr sz="1600">
              <a:highlight>
                <a:srgbClr val="FF0000"/>
              </a:highlight>
            </a:endParaRPr>
          </a:p>
        </p:txBody>
      </p:sp>
      <p:sp>
        <p:nvSpPr>
          <p:cNvPr id="323" name="Google Shape;32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34"/>
          <p:cNvPicPr preferRelativeResize="0"/>
          <p:nvPr/>
        </p:nvPicPr>
        <p:blipFill>
          <a:blip r:embed="rId3">
            <a:alphaModFix/>
          </a:blip>
          <a:stretch>
            <a:fillRect/>
          </a:stretch>
        </p:blipFill>
        <p:spPr>
          <a:xfrm>
            <a:off x="7373950" y="129800"/>
            <a:ext cx="1647198" cy="275125"/>
          </a:xfrm>
          <a:prstGeom prst="rect">
            <a:avLst/>
          </a:prstGeom>
          <a:noFill/>
          <a:ln>
            <a:noFill/>
          </a:ln>
        </p:spPr>
      </p:pic>
      <p:pic>
        <p:nvPicPr>
          <p:cNvPr id="325" name="Google Shape;325;p34"/>
          <p:cNvPicPr preferRelativeResize="0"/>
          <p:nvPr/>
        </p:nvPicPr>
        <p:blipFill>
          <a:blip r:embed="rId4">
            <a:alphaModFix/>
          </a:blip>
          <a:stretch>
            <a:fillRect/>
          </a:stretch>
        </p:blipFill>
        <p:spPr>
          <a:xfrm>
            <a:off x="4800625" y="1057825"/>
            <a:ext cx="3257526" cy="3919749"/>
          </a:xfrm>
          <a:prstGeom prst="rect">
            <a:avLst/>
          </a:prstGeom>
          <a:noFill/>
          <a:ln>
            <a:noFill/>
          </a:ln>
        </p:spPr>
      </p:pic>
      <p:sp>
        <p:nvSpPr>
          <p:cNvPr id="326" name="Google Shape;326;p34"/>
          <p:cNvSpPr txBox="1"/>
          <p:nvPr/>
        </p:nvSpPr>
        <p:spPr>
          <a:xfrm>
            <a:off x="5775925" y="1406475"/>
            <a:ext cx="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rPr>
              <a:t>A</a:t>
            </a:r>
            <a:endParaRPr>
              <a:solidFill>
                <a:srgbClr val="FFFF00"/>
              </a:solidFill>
            </a:endParaRPr>
          </a:p>
        </p:txBody>
      </p:sp>
      <p:sp>
        <p:nvSpPr>
          <p:cNvPr id="327" name="Google Shape;327;p34"/>
          <p:cNvSpPr txBox="1"/>
          <p:nvPr/>
        </p:nvSpPr>
        <p:spPr>
          <a:xfrm>
            <a:off x="6920875" y="1509950"/>
            <a:ext cx="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rPr>
              <a:t>B</a:t>
            </a:r>
            <a:endParaRPr>
              <a:solidFill>
                <a:srgbClr val="FFFF00"/>
              </a:solidFill>
            </a:endParaRPr>
          </a:p>
        </p:txBody>
      </p:sp>
      <p:sp>
        <p:nvSpPr>
          <p:cNvPr id="328" name="Google Shape;328;p34"/>
          <p:cNvSpPr txBox="1"/>
          <p:nvPr/>
        </p:nvSpPr>
        <p:spPr>
          <a:xfrm>
            <a:off x="5710825" y="2505125"/>
            <a:ext cx="44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00"/>
                </a:solidFill>
              </a:rPr>
              <a:t>a2</a:t>
            </a:r>
            <a:endParaRPr sz="1200">
              <a:solidFill>
                <a:srgbClr val="FFFF00"/>
              </a:solidFill>
            </a:endParaRPr>
          </a:p>
          <a:p>
            <a:pPr indent="0" lvl="0" marL="0" rtl="0" algn="l">
              <a:spcBef>
                <a:spcPts val="0"/>
              </a:spcBef>
              <a:spcAft>
                <a:spcPts val="0"/>
              </a:spcAft>
              <a:buNone/>
            </a:pPr>
            <a:r>
              <a:t/>
            </a:r>
            <a:endParaRPr/>
          </a:p>
        </p:txBody>
      </p:sp>
      <p:sp>
        <p:nvSpPr>
          <p:cNvPr id="329" name="Google Shape;329;p34"/>
          <p:cNvSpPr txBox="1"/>
          <p:nvPr/>
        </p:nvSpPr>
        <p:spPr>
          <a:xfrm>
            <a:off x="7027475" y="2669475"/>
            <a:ext cx="444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00"/>
                </a:solidFill>
              </a:rPr>
              <a:t>b1</a:t>
            </a:r>
            <a:endParaRPr sz="1200">
              <a:solidFill>
                <a:srgbClr val="FFFF00"/>
              </a:solidFill>
            </a:endParaRPr>
          </a:p>
          <a:p>
            <a:pPr indent="0" lvl="0" marL="0" rtl="0" algn="l">
              <a:spcBef>
                <a:spcPts val="0"/>
              </a:spcBef>
              <a:spcAft>
                <a:spcPts val="0"/>
              </a:spcAft>
              <a:buNone/>
            </a:pPr>
            <a:r>
              <a:t/>
            </a:r>
            <a:endParaRPr/>
          </a:p>
        </p:txBody>
      </p:sp>
      <p:sp>
        <p:nvSpPr>
          <p:cNvPr id="330" name="Google Shape;330;p34"/>
          <p:cNvSpPr/>
          <p:nvPr/>
        </p:nvSpPr>
        <p:spPr>
          <a:xfrm>
            <a:off x="5863050" y="2567300"/>
            <a:ext cx="53400" cy="44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4"/>
          <p:cNvSpPr/>
          <p:nvPr/>
        </p:nvSpPr>
        <p:spPr>
          <a:xfrm flipH="1" rot="10800000">
            <a:off x="7222925" y="2713250"/>
            <a:ext cx="53400" cy="444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Detect building type</a:t>
            </a:r>
            <a:endParaRPr/>
          </a:p>
        </p:txBody>
      </p:sp>
      <p:sp>
        <p:nvSpPr>
          <p:cNvPr id="337" name="Google Shape;337;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Different types of buildings usually have different opening ratios. We try to d</a:t>
            </a:r>
            <a:r>
              <a:rPr lang="en" sz="1600"/>
              <a:t>etermine the building type by setting the threshold of the opening ratio </a:t>
            </a:r>
            <a:endParaRPr sz="1600"/>
          </a:p>
          <a:p>
            <a:pPr indent="0" lvl="0" marL="0" rtl="0" algn="l">
              <a:spcBef>
                <a:spcPts val="1200"/>
              </a:spcBef>
              <a:spcAft>
                <a:spcPts val="0"/>
              </a:spcAft>
              <a:buNone/>
            </a:pPr>
            <a:br>
              <a:rPr lang="en" sz="1600"/>
            </a:br>
            <a:endParaRPr sz="1600"/>
          </a:p>
          <a:p>
            <a:pPr indent="-317500" lvl="0" marL="457200" rtl="0" algn="l">
              <a:spcBef>
                <a:spcPts val="1200"/>
              </a:spcBef>
              <a:spcAft>
                <a:spcPts val="0"/>
              </a:spcAft>
              <a:buSzPts val="1400"/>
              <a:buChar char="●"/>
            </a:pPr>
            <a:r>
              <a:rPr lang="en" sz="1600"/>
              <a:t>Calculated the opening ratio of the annotated building in the train set (87 images)</a:t>
            </a:r>
            <a:endParaRPr sz="1400"/>
          </a:p>
          <a:p>
            <a:pPr indent="-317500" lvl="0" marL="457200" rtl="0" algn="l">
              <a:spcBef>
                <a:spcPts val="0"/>
              </a:spcBef>
              <a:spcAft>
                <a:spcPts val="0"/>
              </a:spcAft>
              <a:buSzPts val="1400"/>
              <a:buChar char="●"/>
            </a:pPr>
            <a:r>
              <a:rPr lang="en" sz="1600"/>
              <a:t>Result: </a:t>
            </a:r>
            <a:r>
              <a:rPr lang="en" sz="1600"/>
              <a:t>Because of the limitation of dataset, we can not find the clear threshold of opening ratio to differ the building type</a:t>
            </a:r>
            <a:endParaRPr sz="1600"/>
          </a:p>
        </p:txBody>
      </p:sp>
      <p:sp>
        <p:nvSpPr>
          <p:cNvPr id="338" name="Google Shape;33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9" name="Google Shape;339;p35"/>
          <p:cNvPicPr preferRelativeResize="0"/>
          <p:nvPr/>
        </p:nvPicPr>
        <p:blipFill>
          <a:blip r:embed="rId3">
            <a:alphaModFix/>
          </a:blip>
          <a:stretch>
            <a:fillRect/>
          </a:stretch>
        </p:blipFill>
        <p:spPr>
          <a:xfrm>
            <a:off x="2343150" y="1776050"/>
            <a:ext cx="3228975" cy="638650"/>
          </a:xfrm>
          <a:prstGeom prst="rect">
            <a:avLst/>
          </a:prstGeom>
          <a:noFill/>
          <a:ln>
            <a:noFill/>
          </a:ln>
        </p:spPr>
      </p:pic>
      <p:pic>
        <p:nvPicPr>
          <p:cNvPr id="340" name="Google Shape;340;p35"/>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2: Multi-task</a:t>
            </a:r>
            <a:endParaRPr/>
          </a:p>
        </p:txBody>
      </p:sp>
      <p:sp>
        <p:nvSpPr>
          <p:cNvPr id="346" name="Google Shape;346;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47" name="Google Shape;347;p36"/>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a:t>
            </a:r>
            <a:endParaRPr/>
          </a:p>
        </p:txBody>
      </p:sp>
      <p:sp>
        <p:nvSpPr>
          <p:cNvPr id="353" name="Google Shape;353;p37"/>
          <p:cNvSpPr txBox="1"/>
          <p:nvPr>
            <p:ph idx="1" type="body"/>
          </p:nvPr>
        </p:nvSpPr>
        <p:spPr>
          <a:xfrm>
            <a:off x="311700" y="1152475"/>
            <a:ext cx="5355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Use this model to predict </a:t>
            </a:r>
            <a:r>
              <a:rPr lang="en" sz="1600"/>
              <a:t>building</a:t>
            </a:r>
            <a:r>
              <a:rPr lang="en" sz="1600"/>
              <a:t> instance and building type</a:t>
            </a:r>
            <a:endParaRPr sz="1600"/>
          </a:p>
          <a:p>
            <a:pPr indent="-330200" lvl="0" marL="457200" rtl="0" algn="l">
              <a:spcBef>
                <a:spcPts val="0"/>
              </a:spcBef>
              <a:spcAft>
                <a:spcPts val="0"/>
              </a:spcAft>
              <a:buSzPts val="1600"/>
              <a:buChar char="●"/>
            </a:pPr>
            <a:r>
              <a:rPr lang="en" sz="1600"/>
              <a:t>Dataset:(annotate the building type)</a:t>
            </a:r>
            <a:endParaRPr sz="1600"/>
          </a:p>
          <a:p>
            <a:pPr indent="-330200" lvl="1" marL="914400" rtl="0" algn="l">
              <a:spcBef>
                <a:spcPts val="0"/>
              </a:spcBef>
              <a:spcAft>
                <a:spcPts val="0"/>
              </a:spcAft>
              <a:buSzPts val="1600"/>
              <a:buChar char="○"/>
            </a:pPr>
            <a:r>
              <a:rPr lang="en" sz="1600"/>
              <a:t>Train: 449 images </a:t>
            </a:r>
            <a:endParaRPr sz="1600"/>
          </a:p>
          <a:p>
            <a:pPr indent="-330200" lvl="1" marL="914400" rtl="0" algn="l">
              <a:spcBef>
                <a:spcPts val="0"/>
              </a:spcBef>
              <a:spcAft>
                <a:spcPts val="0"/>
              </a:spcAft>
              <a:buSzPts val="1600"/>
              <a:buChar char="○"/>
            </a:pPr>
            <a:r>
              <a:rPr lang="en" sz="1600"/>
              <a:t>Val: 96 images </a:t>
            </a:r>
            <a:endParaRPr sz="1600"/>
          </a:p>
          <a:p>
            <a:pPr indent="-330200" lvl="0" marL="457200" rtl="0" algn="l">
              <a:spcBef>
                <a:spcPts val="0"/>
              </a:spcBef>
              <a:spcAft>
                <a:spcPts val="0"/>
              </a:spcAft>
              <a:buSzPts val="1600"/>
              <a:buChar char="●"/>
            </a:pPr>
            <a:r>
              <a:rPr lang="en" sz="1600"/>
              <a:t>Do the fine-tuning of Mask R-CNN with pretrained Cityscapes weights on our own building image datasets </a:t>
            </a:r>
            <a:endParaRPr sz="1600"/>
          </a:p>
          <a:p>
            <a:pPr indent="-330200" lvl="0" marL="457200" rtl="0" algn="l">
              <a:spcBef>
                <a:spcPts val="0"/>
              </a:spcBef>
              <a:spcAft>
                <a:spcPts val="0"/>
              </a:spcAft>
              <a:buSzPts val="1600"/>
              <a:buChar char="●"/>
            </a:pPr>
            <a:r>
              <a:rPr lang="en" sz="1600"/>
              <a:t>Evaluation: mean average precision (mAP)</a:t>
            </a:r>
            <a:endParaRPr sz="1600"/>
          </a:p>
          <a:p>
            <a:pPr indent="0" lvl="0" marL="457200" rtl="0" algn="l">
              <a:spcBef>
                <a:spcPts val="1200"/>
              </a:spcBef>
              <a:spcAft>
                <a:spcPts val="0"/>
              </a:spcAft>
              <a:buNone/>
            </a:pPr>
            <a:r>
              <a:t/>
            </a:r>
            <a:endParaRPr sz="1600"/>
          </a:p>
          <a:p>
            <a:pPr indent="0" lvl="0" marL="0" rtl="0" algn="l">
              <a:spcBef>
                <a:spcPts val="1200"/>
              </a:spcBef>
              <a:spcAft>
                <a:spcPts val="1200"/>
              </a:spcAft>
              <a:buNone/>
            </a:pPr>
            <a:r>
              <a:t/>
            </a:r>
            <a:endParaRPr sz="1600"/>
          </a:p>
        </p:txBody>
      </p:sp>
      <p:sp>
        <p:nvSpPr>
          <p:cNvPr id="354" name="Google Shape;35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7"/>
          <p:cNvSpPr txBox="1"/>
          <p:nvPr/>
        </p:nvSpPr>
        <p:spPr>
          <a:xfrm>
            <a:off x="4187638" y="4427650"/>
            <a:ext cx="15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356" name="Google Shape;356;p37"/>
          <p:cNvPicPr preferRelativeResize="0"/>
          <p:nvPr/>
        </p:nvPicPr>
        <p:blipFill>
          <a:blip r:embed="rId3">
            <a:alphaModFix/>
          </a:blip>
          <a:stretch>
            <a:fillRect/>
          </a:stretch>
        </p:blipFill>
        <p:spPr>
          <a:xfrm>
            <a:off x="588300" y="3748800"/>
            <a:ext cx="4480376" cy="678850"/>
          </a:xfrm>
          <a:prstGeom prst="rect">
            <a:avLst/>
          </a:prstGeom>
          <a:noFill/>
          <a:ln>
            <a:noFill/>
          </a:ln>
        </p:spPr>
      </p:pic>
      <p:pic>
        <p:nvPicPr>
          <p:cNvPr id="357" name="Google Shape;357;p37"/>
          <p:cNvPicPr preferRelativeResize="0"/>
          <p:nvPr/>
        </p:nvPicPr>
        <p:blipFill>
          <a:blip r:embed="rId4">
            <a:alphaModFix/>
          </a:blip>
          <a:stretch>
            <a:fillRect/>
          </a:stretch>
        </p:blipFill>
        <p:spPr>
          <a:xfrm>
            <a:off x="7373950" y="129800"/>
            <a:ext cx="1647198" cy="275125"/>
          </a:xfrm>
          <a:prstGeom prst="rect">
            <a:avLst/>
          </a:prstGeom>
          <a:noFill/>
          <a:ln>
            <a:noFill/>
          </a:ln>
        </p:spPr>
      </p:pic>
      <p:pic>
        <p:nvPicPr>
          <p:cNvPr id="358" name="Google Shape;358;p37"/>
          <p:cNvPicPr preferRelativeResize="0"/>
          <p:nvPr/>
        </p:nvPicPr>
        <p:blipFill>
          <a:blip r:embed="rId5">
            <a:alphaModFix/>
          </a:blip>
          <a:stretch>
            <a:fillRect/>
          </a:stretch>
        </p:blipFill>
        <p:spPr>
          <a:xfrm>
            <a:off x="5714951" y="825875"/>
            <a:ext cx="2840499" cy="3416401"/>
          </a:xfrm>
          <a:prstGeom prst="rect">
            <a:avLst/>
          </a:prstGeom>
          <a:noFill/>
          <a:ln>
            <a:noFill/>
          </a:ln>
        </p:spPr>
      </p:pic>
      <p:sp>
        <p:nvSpPr>
          <p:cNvPr id="359" name="Google Shape;359;p37"/>
          <p:cNvSpPr txBox="1"/>
          <p:nvPr/>
        </p:nvSpPr>
        <p:spPr>
          <a:xfrm>
            <a:off x="5424800" y="4268100"/>
            <a:ext cx="3503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Train set: annotate ‘Masonry’, or ‘M6’ or ‘RCW’</a:t>
            </a:r>
            <a:endParaRPr sz="12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Validation of prediction </a:t>
            </a:r>
            <a:endParaRPr/>
          </a:p>
        </p:txBody>
      </p:sp>
      <p:sp>
        <p:nvSpPr>
          <p:cNvPr id="365" name="Google Shape;36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6" name="Google Shape;366;p38"/>
          <p:cNvPicPr preferRelativeResize="0"/>
          <p:nvPr/>
        </p:nvPicPr>
        <p:blipFill>
          <a:blip r:embed="rId3">
            <a:alphaModFix/>
          </a:blip>
          <a:stretch>
            <a:fillRect/>
          </a:stretch>
        </p:blipFill>
        <p:spPr>
          <a:xfrm>
            <a:off x="4048650" y="129800"/>
            <a:ext cx="2396625" cy="2396625"/>
          </a:xfrm>
          <a:prstGeom prst="rect">
            <a:avLst/>
          </a:prstGeom>
          <a:noFill/>
          <a:ln>
            <a:noFill/>
          </a:ln>
        </p:spPr>
      </p:pic>
      <p:pic>
        <p:nvPicPr>
          <p:cNvPr id="367" name="Google Shape;367;p38"/>
          <p:cNvPicPr preferRelativeResize="0"/>
          <p:nvPr/>
        </p:nvPicPr>
        <p:blipFill>
          <a:blip r:embed="rId4">
            <a:alphaModFix/>
          </a:blip>
          <a:stretch>
            <a:fillRect/>
          </a:stretch>
        </p:blipFill>
        <p:spPr>
          <a:xfrm>
            <a:off x="4048650" y="2619375"/>
            <a:ext cx="2396625" cy="2396625"/>
          </a:xfrm>
          <a:prstGeom prst="rect">
            <a:avLst/>
          </a:prstGeom>
          <a:noFill/>
          <a:ln>
            <a:noFill/>
          </a:ln>
        </p:spPr>
      </p:pic>
      <p:pic>
        <p:nvPicPr>
          <p:cNvPr id="368" name="Google Shape;368;p38"/>
          <p:cNvPicPr preferRelativeResize="0"/>
          <p:nvPr/>
        </p:nvPicPr>
        <p:blipFill>
          <a:blip r:embed="rId5">
            <a:alphaModFix/>
          </a:blip>
          <a:stretch>
            <a:fillRect/>
          </a:stretch>
        </p:blipFill>
        <p:spPr>
          <a:xfrm>
            <a:off x="7373950" y="129800"/>
            <a:ext cx="1647198" cy="275125"/>
          </a:xfrm>
          <a:prstGeom prst="rect">
            <a:avLst/>
          </a:prstGeom>
          <a:noFill/>
          <a:ln>
            <a:noFill/>
          </a:ln>
        </p:spPr>
      </p:pic>
      <p:pic>
        <p:nvPicPr>
          <p:cNvPr id="369" name="Google Shape;369;p38"/>
          <p:cNvPicPr preferRelativeResize="0"/>
          <p:nvPr/>
        </p:nvPicPr>
        <p:blipFill>
          <a:blip r:embed="rId6">
            <a:alphaModFix/>
          </a:blip>
          <a:stretch>
            <a:fillRect/>
          </a:stretch>
        </p:blipFill>
        <p:spPr>
          <a:xfrm>
            <a:off x="552175" y="1095900"/>
            <a:ext cx="3257824" cy="3920102"/>
          </a:xfrm>
          <a:prstGeom prst="rect">
            <a:avLst/>
          </a:prstGeom>
          <a:noFill/>
          <a:ln>
            <a:noFill/>
          </a:ln>
        </p:spPr>
      </p:pic>
      <p:sp>
        <p:nvSpPr>
          <p:cNvPr id="370" name="Google Shape;370;p38"/>
          <p:cNvSpPr txBox="1"/>
          <p:nvPr/>
        </p:nvSpPr>
        <p:spPr>
          <a:xfrm>
            <a:off x="6399150" y="1826075"/>
            <a:ext cx="26220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solidFill>
                  <a:schemeClr val="dk2"/>
                </a:solidFill>
              </a:rPr>
              <a:t>The </a:t>
            </a:r>
            <a:r>
              <a:rPr lang="en" sz="1600">
                <a:solidFill>
                  <a:schemeClr val="dk2"/>
                </a:solidFill>
              </a:rPr>
              <a:t>building</a:t>
            </a:r>
            <a:r>
              <a:rPr lang="en" sz="1600">
                <a:solidFill>
                  <a:schemeClr val="dk2"/>
                </a:solidFill>
              </a:rPr>
              <a:t> type and the boundary of  building are </a:t>
            </a:r>
            <a:r>
              <a:rPr lang="en" sz="1600">
                <a:solidFill>
                  <a:schemeClr val="dk2"/>
                </a:solidFill>
              </a:rPr>
              <a:t>clearly</a:t>
            </a:r>
            <a:r>
              <a:rPr lang="en" sz="1600">
                <a:solidFill>
                  <a:schemeClr val="dk2"/>
                </a:solidFill>
              </a:rPr>
              <a:t> shown on the </a:t>
            </a:r>
            <a:r>
              <a:rPr lang="en" sz="1600">
                <a:solidFill>
                  <a:schemeClr val="dk2"/>
                </a:solidFill>
              </a:rPr>
              <a:t>prediction</a:t>
            </a:r>
            <a:endParaRPr sz="1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Duplication Detection</a:t>
            </a:r>
            <a:endParaRPr/>
          </a:p>
        </p:txBody>
      </p:sp>
      <p:sp>
        <p:nvSpPr>
          <p:cNvPr id="376" name="Google Shape;37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39"/>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Duplicated buildings</a:t>
            </a:r>
            <a:endParaRPr/>
          </a:p>
        </p:txBody>
      </p:sp>
      <p:sp>
        <p:nvSpPr>
          <p:cNvPr id="383" name="Google Shape;383;p40"/>
          <p:cNvSpPr txBox="1"/>
          <p:nvPr>
            <p:ph idx="1" type="body"/>
          </p:nvPr>
        </p:nvSpPr>
        <p:spPr>
          <a:xfrm>
            <a:off x="107350" y="1161375"/>
            <a:ext cx="2637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One </a:t>
            </a:r>
            <a:r>
              <a:rPr lang="en" sz="1600"/>
              <a:t>building</a:t>
            </a:r>
            <a:r>
              <a:rPr lang="en" sz="1600"/>
              <a:t> appears in the </a:t>
            </a:r>
            <a:r>
              <a:rPr lang="en" sz="1600"/>
              <a:t>several</a:t>
            </a:r>
            <a:r>
              <a:rPr lang="en" sz="1600"/>
              <a:t> images</a:t>
            </a:r>
            <a:r>
              <a:rPr lang="en" sz="1600"/>
              <a:t>. After using model 1 finding the building instance, it will generate duplicated buildings.</a:t>
            </a:r>
            <a:endParaRPr sz="1600"/>
          </a:p>
          <a:p>
            <a:pPr indent="-330200" lvl="0" marL="457200" rtl="0" algn="l">
              <a:spcBef>
                <a:spcPts val="0"/>
              </a:spcBef>
              <a:spcAft>
                <a:spcPts val="0"/>
              </a:spcAft>
              <a:buSzPts val="1600"/>
              <a:buChar char="●"/>
            </a:pPr>
            <a:r>
              <a:rPr lang="en" sz="1600"/>
              <a:t>In order to count the building number, duplication should be clustered  </a:t>
            </a:r>
            <a:endParaRPr sz="1600"/>
          </a:p>
        </p:txBody>
      </p:sp>
      <p:sp>
        <p:nvSpPr>
          <p:cNvPr id="384" name="Google Shape;384;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85" name="Google Shape;385;p40"/>
          <p:cNvPicPr preferRelativeResize="0"/>
          <p:nvPr/>
        </p:nvPicPr>
        <p:blipFill>
          <a:blip r:embed="rId3">
            <a:alphaModFix/>
          </a:blip>
          <a:stretch>
            <a:fillRect/>
          </a:stretch>
        </p:blipFill>
        <p:spPr>
          <a:xfrm>
            <a:off x="2824900" y="971114"/>
            <a:ext cx="5954102" cy="4172387"/>
          </a:xfrm>
          <a:prstGeom prst="rect">
            <a:avLst/>
          </a:prstGeom>
          <a:noFill/>
          <a:ln>
            <a:noFill/>
          </a:ln>
        </p:spPr>
      </p:pic>
      <p:pic>
        <p:nvPicPr>
          <p:cNvPr id="386" name="Google Shape;386;p40"/>
          <p:cNvPicPr preferRelativeResize="0"/>
          <p:nvPr/>
        </p:nvPicPr>
        <p:blipFill>
          <a:blip r:embed="rId4">
            <a:alphaModFix/>
          </a:blip>
          <a:stretch>
            <a:fillRect/>
          </a:stretch>
        </p:blipFill>
        <p:spPr>
          <a:xfrm>
            <a:off x="7373950" y="129800"/>
            <a:ext cx="1647198" cy="275125"/>
          </a:xfrm>
          <a:prstGeom prst="rect">
            <a:avLst/>
          </a:prstGeom>
          <a:noFill/>
          <a:ln>
            <a:noFill/>
          </a:ln>
        </p:spPr>
      </p:pic>
      <p:sp>
        <p:nvSpPr>
          <p:cNvPr id="387" name="Google Shape;387;p40"/>
          <p:cNvSpPr/>
          <p:nvPr/>
        </p:nvSpPr>
        <p:spPr>
          <a:xfrm>
            <a:off x="3882050" y="1581250"/>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0"/>
          <p:cNvSpPr/>
          <p:nvPr/>
        </p:nvSpPr>
        <p:spPr>
          <a:xfrm>
            <a:off x="5108750" y="1538225"/>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0"/>
          <p:cNvSpPr/>
          <p:nvPr/>
        </p:nvSpPr>
        <p:spPr>
          <a:xfrm>
            <a:off x="6425475" y="1581250"/>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0"/>
          <p:cNvSpPr/>
          <p:nvPr/>
        </p:nvSpPr>
        <p:spPr>
          <a:xfrm>
            <a:off x="7742200" y="1581250"/>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0"/>
          <p:cNvSpPr/>
          <p:nvPr/>
        </p:nvSpPr>
        <p:spPr>
          <a:xfrm>
            <a:off x="3354575" y="3603300"/>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0"/>
          <p:cNvSpPr/>
          <p:nvPr/>
        </p:nvSpPr>
        <p:spPr>
          <a:xfrm>
            <a:off x="4636550" y="3640225"/>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0"/>
          <p:cNvSpPr/>
          <p:nvPr/>
        </p:nvSpPr>
        <p:spPr>
          <a:xfrm>
            <a:off x="5918525" y="3603300"/>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0"/>
          <p:cNvSpPr/>
          <p:nvPr/>
        </p:nvSpPr>
        <p:spPr>
          <a:xfrm>
            <a:off x="7200500" y="3640225"/>
            <a:ext cx="159900" cy="15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00" name="Google Shape;400;p41"/>
          <p:cNvPicPr preferRelativeResize="0"/>
          <p:nvPr/>
        </p:nvPicPr>
        <p:blipFill>
          <a:blip r:embed="rId3">
            <a:alphaModFix/>
          </a:blip>
          <a:stretch>
            <a:fillRect/>
          </a:stretch>
        </p:blipFill>
        <p:spPr>
          <a:xfrm>
            <a:off x="2922625" y="564125"/>
            <a:ext cx="4995225" cy="4452302"/>
          </a:xfrm>
          <a:prstGeom prst="rect">
            <a:avLst/>
          </a:prstGeom>
          <a:noFill/>
          <a:ln>
            <a:noFill/>
          </a:ln>
        </p:spPr>
      </p:pic>
      <p:sp>
        <p:nvSpPr>
          <p:cNvPr id="401" name="Google Shape;401;p41"/>
          <p:cNvSpPr txBox="1"/>
          <p:nvPr>
            <p:ph idx="4294967295" type="body"/>
          </p:nvPr>
        </p:nvSpPr>
        <p:spPr>
          <a:xfrm>
            <a:off x="107350" y="1161375"/>
            <a:ext cx="2868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8 </a:t>
            </a:r>
            <a:r>
              <a:rPr lang="en" sz="1600"/>
              <a:t>building</a:t>
            </a:r>
            <a:r>
              <a:rPr lang="en" sz="1600"/>
              <a:t> duplications</a:t>
            </a:r>
            <a:r>
              <a:rPr lang="en" sz="1600"/>
              <a:t> are the </a:t>
            </a:r>
            <a:r>
              <a:rPr lang="en" sz="1600"/>
              <a:t>same building</a:t>
            </a:r>
            <a:br>
              <a:rPr lang="en" sz="1600"/>
            </a:br>
            <a:endParaRPr sz="1600"/>
          </a:p>
          <a:p>
            <a:pPr indent="-330200" lvl="0" marL="457200" rtl="0" algn="l">
              <a:spcBef>
                <a:spcPts val="0"/>
              </a:spcBef>
              <a:spcAft>
                <a:spcPts val="0"/>
              </a:spcAft>
              <a:buSzPts val="1600"/>
              <a:buChar char="●"/>
            </a:pPr>
            <a:r>
              <a:rPr lang="en" sz="1600"/>
              <a:t>The clustering  is different from image retrieval work in which they just care about the top 5 close images but here we need to exactly find all the duplications.</a:t>
            </a:r>
            <a:endParaRPr sz="1600"/>
          </a:p>
        </p:txBody>
      </p:sp>
      <p:pic>
        <p:nvPicPr>
          <p:cNvPr id="402" name="Google Shape;402;p41"/>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 name="Google Shape;72;p15"/>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 of duplication detection </a:t>
            </a:r>
            <a:endParaRPr/>
          </a:p>
        </p:txBody>
      </p:sp>
      <p:sp>
        <p:nvSpPr>
          <p:cNvPr id="408" name="Google Shape;40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AutoNum type="arabicPeriod"/>
            </a:pPr>
            <a:r>
              <a:rPr b="1" lang="en" sz="1600"/>
              <a:t>Image-based Keypoint Matching and Clustering </a:t>
            </a:r>
            <a:endParaRPr b="1" sz="1600"/>
          </a:p>
          <a:p>
            <a:pPr indent="0" lvl="0" marL="457200" rtl="0" algn="l">
              <a:spcBef>
                <a:spcPts val="1200"/>
              </a:spcBef>
              <a:spcAft>
                <a:spcPts val="0"/>
              </a:spcAft>
              <a:buNone/>
            </a:pPr>
            <a:r>
              <a:rPr lang="en" sz="1600"/>
              <a:t>Use local descriptor and keypoint matching to get the number of matched keypoints. Based on this number, do the image clustering</a:t>
            </a:r>
            <a:br>
              <a:rPr lang="en" sz="1600"/>
            </a:br>
            <a:endParaRPr sz="1600"/>
          </a:p>
          <a:p>
            <a:pPr indent="-330200" lvl="0" marL="457200" rtl="0" algn="l">
              <a:spcBef>
                <a:spcPts val="1200"/>
              </a:spcBef>
              <a:spcAft>
                <a:spcPts val="0"/>
              </a:spcAft>
              <a:buSzPts val="1600"/>
              <a:buAutoNum type="arabicPeriod"/>
            </a:pPr>
            <a:r>
              <a:rPr b="1" lang="en" sz="1600"/>
              <a:t>Global World Coordinate </a:t>
            </a:r>
            <a:endParaRPr b="1" sz="1600"/>
          </a:p>
          <a:p>
            <a:pPr indent="0" lvl="0" marL="457200" rtl="0" algn="l">
              <a:spcBef>
                <a:spcPts val="1200"/>
              </a:spcBef>
              <a:spcAft>
                <a:spcPts val="0"/>
              </a:spcAft>
              <a:buNone/>
            </a:pPr>
            <a:r>
              <a:rPr lang="en" sz="1600"/>
              <a:t>Convert </a:t>
            </a:r>
            <a:r>
              <a:rPr lang="en" sz="1600"/>
              <a:t>building centroid coordinates in the images</a:t>
            </a:r>
            <a:r>
              <a:rPr lang="en" sz="1600"/>
              <a:t> to global coordinates, then check if buildings’ global </a:t>
            </a:r>
            <a:r>
              <a:rPr lang="en" sz="1600"/>
              <a:t>coordinates are close</a:t>
            </a:r>
            <a:endParaRPr sz="1600"/>
          </a:p>
          <a:p>
            <a:pPr indent="0" lvl="0" marL="457200" rtl="0" algn="l">
              <a:spcBef>
                <a:spcPts val="1200"/>
              </a:spcBef>
              <a:spcAft>
                <a:spcPts val="1200"/>
              </a:spcAft>
              <a:buNone/>
            </a:pPr>
            <a:r>
              <a:t/>
            </a:r>
            <a:endParaRPr sz="1600"/>
          </a:p>
        </p:txBody>
      </p:sp>
      <p:sp>
        <p:nvSpPr>
          <p:cNvPr id="409" name="Google Shape;40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0" name="Google Shape;410;p42"/>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Keypoint Matching and Clustering </a:t>
            </a:r>
            <a:endParaRPr/>
          </a:p>
        </p:txBody>
      </p:sp>
      <p:sp>
        <p:nvSpPr>
          <p:cNvPr id="416" name="Google Shape;416;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43"/>
          <p:cNvPicPr preferRelativeResize="0"/>
          <p:nvPr/>
        </p:nvPicPr>
        <p:blipFill>
          <a:blip r:embed="rId3">
            <a:alphaModFix/>
          </a:blip>
          <a:stretch>
            <a:fillRect/>
          </a:stretch>
        </p:blipFill>
        <p:spPr>
          <a:xfrm>
            <a:off x="7373950" y="129800"/>
            <a:ext cx="1647198" cy="275125"/>
          </a:xfrm>
          <a:prstGeom prst="rect">
            <a:avLst/>
          </a:prstGeom>
          <a:noFill/>
          <a:ln>
            <a:noFill/>
          </a:ln>
        </p:spPr>
      </p:pic>
      <p:sp>
        <p:nvSpPr>
          <p:cNvPr id="418" name="Google Shape;418;p43"/>
          <p:cNvSpPr txBox="1"/>
          <p:nvPr>
            <p:ph idx="1" type="body"/>
          </p:nvPr>
        </p:nvSpPr>
        <p:spPr>
          <a:xfrm>
            <a:off x="311700" y="2175750"/>
            <a:ext cx="33174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After model 1 </a:t>
            </a:r>
            <a:r>
              <a:rPr lang="en" sz="1600"/>
              <a:t>prediction</a:t>
            </a:r>
            <a:r>
              <a:rPr lang="en" sz="1600"/>
              <a:t>, we get the cropped building instances</a:t>
            </a:r>
            <a:br>
              <a:rPr lang="en" sz="1600"/>
            </a:br>
            <a:endParaRPr sz="1600"/>
          </a:p>
          <a:p>
            <a:pPr indent="-330200" lvl="0" marL="457200" rtl="0" algn="l">
              <a:spcBef>
                <a:spcPts val="0"/>
              </a:spcBef>
              <a:spcAft>
                <a:spcPts val="0"/>
              </a:spcAft>
              <a:buSzPts val="1600"/>
              <a:buChar char="●"/>
            </a:pPr>
            <a:r>
              <a:rPr lang="en" sz="1600"/>
              <a:t>We do the keypoint </a:t>
            </a:r>
            <a:r>
              <a:rPr lang="en" sz="1600"/>
              <a:t>matching</a:t>
            </a:r>
            <a:r>
              <a:rPr lang="en" sz="1600"/>
              <a:t> and </a:t>
            </a:r>
            <a:r>
              <a:rPr lang="en" sz="1600"/>
              <a:t>clustering</a:t>
            </a:r>
            <a:r>
              <a:rPr lang="en" sz="1600"/>
              <a:t> on the cropped </a:t>
            </a:r>
            <a:r>
              <a:rPr lang="en" sz="1600"/>
              <a:t>building</a:t>
            </a:r>
            <a:r>
              <a:rPr lang="en" sz="1600"/>
              <a:t> </a:t>
            </a:r>
            <a:r>
              <a:rPr lang="en" sz="1600"/>
              <a:t>instance</a:t>
            </a:r>
            <a:r>
              <a:rPr lang="en" sz="1600"/>
              <a:t> image</a:t>
            </a:r>
            <a:endParaRPr sz="1600"/>
          </a:p>
        </p:txBody>
      </p:sp>
      <p:grpSp>
        <p:nvGrpSpPr>
          <p:cNvPr id="419" name="Google Shape;419;p43"/>
          <p:cNvGrpSpPr/>
          <p:nvPr/>
        </p:nvGrpSpPr>
        <p:grpSpPr>
          <a:xfrm>
            <a:off x="4188228" y="2103081"/>
            <a:ext cx="4189925" cy="1196506"/>
            <a:chOff x="419334" y="562825"/>
            <a:chExt cx="5821766" cy="2066505"/>
          </a:xfrm>
        </p:grpSpPr>
        <p:pic>
          <p:nvPicPr>
            <p:cNvPr id="420" name="Google Shape;420;p43"/>
            <p:cNvPicPr preferRelativeResize="0"/>
            <p:nvPr/>
          </p:nvPicPr>
          <p:blipFill>
            <a:blip r:embed="rId4">
              <a:alphaModFix/>
            </a:blip>
            <a:stretch>
              <a:fillRect/>
            </a:stretch>
          </p:blipFill>
          <p:spPr>
            <a:xfrm>
              <a:off x="419334" y="562852"/>
              <a:ext cx="1970801" cy="2066478"/>
            </a:xfrm>
            <a:prstGeom prst="rect">
              <a:avLst/>
            </a:prstGeom>
            <a:noFill/>
            <a:ln>
              <a:noFill/>
            </a:ln>
          </p:spPr>
        </p:pic>
        <p:grpSp>
          <p:nvGrpSpPr>
            <p:cNvPr id="421" name="Google Shape;421;p43"/>
            <p:cNvGrpSpPr/>
            <p:nvPr/>
          </p:nvGrpSpPr>
          <p:grpSpPr>
            <a:xfrm>
              <a:off x="2902908" y="562825"/>
              <a:ext cx="3338192" cy="2066500"/>
              <a:chOff x="2841383" y="562825"/>
              <a:chExt cx="3338192" cy="2066500"/>
            </a:xfrm>
          </p:grpSpPr>
          <p:pic>
            <p:nvPicPr>
              <p:cNvPr id="422" name="Google Shape;422;p43"/>
              <p:cNvPicPr preferRelativeResize="0"/>
              <p:nvPr/>
            </p:nvPicPr>
            <p:blipFill>
              <a:blip r:embed="rId5">
                <a:alphaModFix/>
              </a:blip>
              <a:stretch>
                <a:fillRect/>
              </a:stretch>
            </p:blipFill>
            <p:spPr>
              <a:xfrm>
                <a:off x="5405725" y="562825"/>
                <a:ext cx="773849" cy="2066500"/>
              </a:xfrm>
              <a:prstGeom prst="rect">
                <a:avLst/>
              </a:prstGeom>
              <a:noFill/>
              <a:ln>
                <a:noFill/>
              </a:ln>
            </p:spPr>
          </p:pic>
          <p:pic>
            <p:nvPicPr>
              <p:cNvPr id="423" name="Google Shape;423;p43"/>
              <p:cNvPicPr preferRelativeResize="0"/>
              <p:nvPr/>
            </p:nvPicPr>
            <p:blipFill>
              <a:blip r:embed="rId6">
                <a:alphaModFix/>
              </a:blip>
              <a:stretch>
                <a:fillRect/>
              </a:stretch>
            </p:blipFill>
            <p:spPr>
              <a:xfrm>
                <a:off x="2841383" y="562850"/>
                <a:ext cx="1611142" cy="2008901"/>
              </a:xfrm>
              <a:prstGeom prst="rect">
                <a:avLst/>
              </a:prstGeom>
              <a:noFill/>
              <a:ln>
                <a:noFill/>
              </a:ln>
            </p:spPr>
          </p:pic>
          <p:pic>
            <p:nvPicPr>
              <p:cNvPr id="424" name="Google Shape;424;p43"/>
              <p:cNvPicPr preferRelativeResize="0"/>
              <p:nvPr/>
            </p:nvPicPr>
            <p:blipFill>
              <a:blip r:embed="rId7">
                <a:alphaModFix/>
              </a:blip>
              <a:stretch>
                <a:fillRect/>
              </a:stretch>
            </p:blipFill>
            <p:spPr>
              <a:xfrm>
                <a:off x="4378499" y="562850"/>
                <a:ext cx="1101526" cy="2008899"/>
              </a:xfrm>
              <a:prstGeom prst="rect">
                <a:avLst/>
              </a:prstGeom>
              <a:noFill/>
              <a:ln>
                <a:noFill/>
              </a:ln>
            </p:spPr>
          </p:pic>
        </p:grpSp>
      </p:grpSp>
      <p:grpSp>
        <p:nvGrpSpPr>
          <p:cNvPr id="425" name="Google Shape;425;p43"/>
          <p:cNvGrpSpPr/>
          <p:nvPr/>
        </p:nvGrpSpPr>
        <p:grpSpPr>
          <a:xfrm>
            <a:off x="4188228" y="3356377"/>
            <a:ext cx="4284223" cy="1250278"/>
            <a:chOff x="419334" y="2720575"/>
            <a:chExt cx="5952791" cy="2159374"/>
          </a:xfrm>
        </p:grpSpPr>
        <p:pic>
          <p:nvPicPr>
            <p:cNvPr id="426" name="Google Shape;426;p43"/>
            <p:cNvPicPr preferRelativeResize="0"/>
            <p:nvPr/>
          </p:nvPicPr>
          <p:blipFill rotWithShape="1">
            <a:blip r:embed="rId8">
              <a:alphaModFix/>
            </a:blip>
            <a:srcRect b="6430" l="0" r="0" t="6430"/>
            <a:stretch/>
          </p:blipFill>
          <p:spPr>
            <a:xfrm>
              <a:off x="419334" y="2720585"/>
              <a:ext cx="1970801" cy="2066483"/>
            </a:xfrm>
            <a:prstGeom prst="rect">
              <a:avLst/>
            </a:prstGeom>
            <a:noFill/>
            <a:ln>
              <a:noFill/>
            </a:ln>
          </p:spPr>
        </p:pic>
        <p:grpSp>
          <p:nvGrpSpPr>
            <p:cNvPr id="427" name="Google Shape;427;p43"/>
            <p:cNvGrpSpPr/>
            <p:nvPr/>
          </p:nvGrpSpPr>
          <p:grpSpPr>
            <a:xfrm>
              <a:off x="2948818" y="2720575"/>
              <a:ext cx="3423306" cy="2159374"/>
              <a:chOff x="4078093" y="2720575"/>
              <a:chExt cx="3423306" cy="2159374"/>
            </a:xfrm>
          </p:grpSpPr>
          <p:pic>
            <p:nvPicPr>
              <p:cNvPr id="428" name="Google Shape;428;p43"/>
              <p:cNvPicPr preferRelativeResize="0"/>
              <p:nvPr/>
            </p:nvPicPr>
            <p:blipFill>
              <a:blip r:embed="rId9">
                <a:alphaModFix/>
              </a:blip>
              <a:stretch>
                <a:fillRect/>
              </a:stretch>
            </p:blipFill>
            <p:spPr>
              <a:xfrm>
                <a:off x="4078093" y="2720575"/>
                <a:ext cx="1327632" cy="2066501"/>
              </a:xfrm>
              <a:prstGeom prst="rect">
                <a:avLst/>
              </a:prstGeom>
              <a:noFill/>
              <a:ln>
                <a:noFill/>
              </a:ln>
            </p:spPr>
          </p:pic>
          <p:pic>
            <p:nvPicPr>
              <p:cNvPr id="429" name="Google Shape;429;p43"/>
              <p:cNvPicPr preferRelativeResize="0"/>
              <p:nvPr/>
            </p:nvPicPr>
            <p:blipFill>
              <a:blip r:embed="rId10">
                <a:alphaModFix/>
              </a:blip>
              <a:stretch>
                <a:fillRect/>
              </a:stretch>
            </p:blipFill>
            <p:spPr>
              <a:xfrm>
                <a:off x="5546897" y="2813475"/>
                <a:ext cx="1015977" cy="2008901"/>
              </a:xfrm>
              <a:prstGeom prst="rect">
                <a:avLst/>
              </a:prstGeom>
              <a:noFill/>
              <a:ln>
                <a:noFill/>
              </a:ln>
            </p:spPr>
          </p:pic>
          <p:pic>
            <p:nvPicPr>
              <p:cNvPr id="430" name="Google Shape;430;p43"/>
              <p:cNvPicPr preferRelativeResize="0"/>
              <p:nvPr/>
            </p:nvPicPr>
            <p:blipFill>
              <a:blip r:embed="rId11">
                <a:alphaModFix/>
              </a:blip>
              <a:stretch>
                <a:fillRect/>
              </a:stretch>
            </p:blipFill>
            <p:spPr>
              <a:xfrm>
                <a:off x="6646575" y="2813475"/>
                <a:ext cx="854824" cy="2066474"/>
              </a:xfrm>
              <a:prstGeom prst="rect">
                <a:avLst/>
              </a:prstGeom>
              <a:noFill/>
              <a:ln>
                <a:noFill/>
              </a:ln>
            </p:spPr>
          </p:pic>
        </p:grpSp>
      </p:grpSp>
      <p:sp>
        <p:nvSpPr>
          <p:cNvPr id="431" name="Google Shape;431;p43"/>
          <p:cNvSpPr txBox="1"/>
          <p:nvPr/>
        </p:nvSpPr>
        <p:spPr>
          <a:xfrm>
            <a:off x="4052750" y="4549243"/>
            <a:ext cx="1145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rPr>
              <a:t>Input image</a:t>
            </a:r>
            <a:endParaRPr sz="1200">
              <a:solidFill>
                <a:schemeClr val="dk2"/>
              </a:solidFill>
            </a:endParaRPr>
          </a:p>
        </p:txBody>
      </p:sp>
      <p:sp>
        <p:nvSpPr>
          <p:cNvPr id="432" name="Google Shape;432;p43"/>
          <p:cNvSpPr txBox="1"/>
          <p:nvPr/>
        </p:nvSpPr>
        <p:spPr>
          <a:xfrm>
            <a:off x="6297189" y="4645605"/>
            <a:ext cx="2070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2"/>
                </a:solidFill>
              </a:rPr>
              <a:t>Building </a:t>
            </a:r>
            <a:r>
              <a:rPr lang="en" sz="1200">
                <a:solidFill>
                  <a:schemeClr val="dk2"/>
                </a:solidFill>
              </a:rPr>
              <a:t>instances</a:t>
            </a:r>
            <a:r>
              <a:rPr lang="en" sz="1200">
                <a:solidFill>
                  <a:schemeClr val="dk2"/>
                </a:solidFill>
              </a:rPr>
              <a:t> after model 1 prediction</a:t>
            </a:r>
            <a:endParaRPr sz="1200">
              <a:solidFill>
                <a:schemeClr val="dk2"/>
              </a:solidFill>
            </a:endParaRPr>
          </a:p>
        </p:txBody>
      </p:sp>
      <p:pic>
        <p:nvPicPr>
          <p:cNvPr id="433" name="Google Shape;433;p43"/>
          <p:cNvPicPr preferRelativeResize="0"/>
          <p:nvPr/>
        </p:nvPicPr>
        <p:blipFill>
          <a:blip r:embed="rId12">
            <a:alphaModFix/>
          </a:blip>
          <a:stretch>
            <a:fillRect/>
          </a:stretch>
        </p:blipFill>
        <p:spPr>
          <a:xfrm>
            <a:off x="139150" y="1283350"/>
            <a:ext cx="8865695" cy="554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clustering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9" name="Google Shape;439;p44"/>
          <p:cNvSpPr txBox="1"/>
          <p:nvPr>
            <p:ph idx="1" type="body"/>
          </p:nvPr>
        </p:nvSpPr>
        <p:spPr>
          <a:xfrm>
            <a:off x="453825" y="1152475"/>
            <a:ext cx="7470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t>I</a:t>
            </a:r>
            <a:r>
              <a:rPr lang="en" sz="1600"/>
              <a:t>mage clustering methods are usually based on the distance matrix of data point</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How can we get the distance?</a:t>
            </a:r>
            <a:endParaRPr sz="1600"/>
          </a:p>
          <a:p>
            <a:pPr indent="0" lvl="0" marL="0" rtl="0" algn="l">
              <a:lnSpc>
                <a:spcPct val="100000"/>
              </a:lnSpc>
              <a:spcBef>
                <a:spcPts val="0"/>
              </a:spcBef>
              <a:spcAft>
                <a:spcPts val="0"/>
              </a:spcAft>
              <a:buNone/>
            </a:pPr>
            <a:r>
              <a:t/>
            </a:r>
            <a:endParaRPr sz="1600"/>
          </a:p>
          <a:p>
            <a:pPr indent="-330200" lvl="0" marL="457200" rtl="0" algn="l">
              <a:spcBef>
                <a:spcPts val="0"/>
              </a:spcBef>
              <a:spcAft>
                <a:spcPts val="0"/>
              </a:spcAft>
              <a:buSzPts val="1600"/>
              <a:buChar char="●"/>
            </a:pPr>
            <a:r>
              <a:rPr lang="en" sz="1600"/>
              <a:t>First get the number of matched keypoint of two building instance </a:t>
            </a:r>
            <a:endParaRPr sz="1600"/>
          </a:p>
          <a:p>
            <a:pPr indent="-330200" lvl="0" marL="457200" rtl="0" algn="l">
              <a:spcBef>
                <a:spcPts val="0"/>
              </a:spcBef>
              <a:spcAft>
                <a:spcPts val="0"/>
              </a:spcAft>
              <a:buSzPts val="1600"/>
              <a:buChar char="●"/>
            </a:pPr>
            <a:r>
              <a:rPr lang="en" sz="1600"/>
              <a:t>Then consider the reciprocal of it as the distance </a:t>
            </a:r>
            <a:endParaRPr sz="1400"/>
          </a:p>
          <a:p>
            <a:pPr indent="0" lvl="0" marL="0" rtl="0" algn="l">
              <a:lnSpc>
                <a:spcPct val="100000"/>
              </a:lnSpc>
              <a:spcBef>
                <a:spcPts val="1200"/>
              </a:spcBef>
              <a:spcAft>
                <a:spcPts val="0"/>
              </a:spcAft>
              <a:buNone/>
            </a:pPr>
            <a:r>
              <a:t/>
            </a:r>
            <a:endParaRPr sz="1600"/>
          </a:p>
        </p:txBody>
      </p:sp>
      <p:sp>
        <p:nvSpPr>
          <p:cNvPr id="440" name="Google Shape;44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44"/>
          <p:cNvSpPr txBox="1"/>
          <p:nvPr/>
        </p:nvSpPr>
        <p:spPr>
          <a:xfrm>
            <a:off x="3947325" y="3631200"/>
            <a:ext cx="4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42" name="Google Shape;442;p44"/>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keypoint feature and local descriptors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8" name="Google Shape;448;p45"/>
          <p:cNvSpPr txBox="1"/>
          <p:nvPr>
            <p:ph idx="1" type="body"/>
          </p:nvPr>
        </p:nvSpPr>
        <p:spPr>
          <a:xfrm>
            <a:off x="311700" y="1152475"/>
            <a:ext cx="63330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L</a:t>
            </a:r>
            <a:r>
              <a:rPr lang="en" sz="1600"/>
              <a:t>ocal keypoint feature and descriptors are invariant to image illumination, scaling and rotation.</a:t>
            </a:r>
            <a:br>
              <a:rPr lang="en" sz="1600"/>
            </a:br>
            <a:endParaRPr sz="1600"/>
          </a:p>
          <a:p>
            <a:pPr indent="-330200" lvl="0" marL="457200" rtl="0" algn="l">
              <a:spcBef>
                <a:spcPts val="0"/>
              </a:spcBef>
              <a:spcAft>
                <a:spcPts val="0"/>
              </a:spcAft>
              <a:buSzPts val="1600"/>
              <a:buChar char="●"/>
            </a:pPr>
            <a:r>
              <a:rPr lang="en" sz="1600"/>
              <a:t>Feature descriptors encode interesting information of keypoint neighborhoods into a series of numbers.</a:t>
            </a:r>
            <a:endParaRPr sz="1600"/>
          </a:p>
          <a:p>
            <a:pPr indent="0" lvl="0" marL="457200" rtl="0" algn="l">
              <a:spcBef>
                <a:spcPts val="1200"/>
              </a:spcBef>
              <a:spcAft>
                <a:spcPts val="0"/>
              </a:spcAft>
              <a:buNone/>
            </a:pPr>
            <a:r>
              <a:rPr lang="en" sz="1600"/>
              <a:t>It act as a sort of numerical "fingerprint" that can be used to differentiate one feature from another. Ideally this information would be invariant under image transformation.</a:t>
            </a:r>
            <a:endParaRPr sz="1600"/>
          </a:p>
          <a:p>
            <a:pPr indent="-330200" lvl="0" marL="457200" rtl="0" algn="l">
              <a:spcBef>
                <a:spcPts val="1200"/>
              </a:spcBef>
              <a:spcAft>
                <a:spcPts val="0"/>
              </a:spcAft>
              <a:buSzPts val="1600"/>
              <a:buChar char="●"/>
            </a:pPr>
            <a:r>
              <a:rPr lang="en" sz="1600"/>
              <a:t>Use DoG-Affnet</a:t>
            </a:r>
            <a:r>
              <a:rPr lang="en" sz="1600">
                <a:solidFill>
                  <a:schemeClr val="dk1"/>
                </a:solidFill>
              </a:rPr>
              <a:t>*</a:t>
            </a:r>
            <a:r>
              <a:rPr lang="en" sz="1600"/>
              <a:t> Model to extract the feature and descriptors</a:t>
            </a:r>
            <a:br>
              <a:rPr lang="en" sz="1600"/>
            </a:br>
            <a:endParaRPr sz="1600"/>
          </a:p>
        </p:txBody>
      </p:sp>
      <p:sp>
        <p:nvSpPr>
          <p:cNvPr id="449" name="Google Shape;44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50" name="Google Shape;450;p45"/>
          <p:cNvPicPr preferRelativeResize="0"/>
          <p:nvPr/>
        </p:nvPicPr>
        <p:blipFill>
          <a:blip r:embed="rId3">
            <a:alphaModFix/>
          </a:blip>
          <a:stretch>
            <a:fillRect/>
          </a:stretch>
        </p:blipFill>
        <p:spPr>
          <a:xfrm>
            <a:off x="7373950" y="129800"/>
            <a:ext cx="1647198" cy="275125"/>
          </a:xfrm>
          <a:prstGeom prst="rect">
            <a:avLst/>
          </a:prstGeom>
          <a:noFill/>
          <a:ln>
            <a:noFill/>
          </a:ln>
        </p:spPr>
      </p:pic>
      <p:sp>
        <p:nvSpPr>
          <p:cNvPr id="451" name="Google Shape;451;p45"/>
          <p:cNvSpPr txBox="1"/>
          <p:nvPr/>
        </p:nvSpPr>
        <p:spPr>
          <a:xfrm>
            <a:off x="607700" y="4036150"/>
            <a:ext cx="5669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a:t>
            </a:r>
            <a:r>
              <a:rPr lang="en" sz="900">
                <a:solidFill>
                  <a:schemeClr val="dk1"/>
                </a:solidFill>
              </a:rPr>
              <a:t> </a:t>
            </a:r>
            <a:r>
              <a:rPr lang="en" sz="1100">
                <a:solidFill>
                  <a:schemeClr val="dk2"/>
                </a:solidFill>
              </a:rPr>
              <a:t>Dmytro Mishkin, Filip Radenovic, and Jiri Matas. Learning discriminative affine regions via discriminability. CoRR, abs/1711.06704, 2017</a:t>
            </a:r>
            <a:endParaRPr sz="900">
              <a:solidFill>
                <a:schemeClr val="dk1"/>
              </a:solidFill>
            </a:endParaRPr>
          </a:p>
        </p:txBody>
      </p:sp>
      <p:pic>
        <p:nvPicPr>
          <p:cNvPr id="452" name="Google Shape;452;p45"/>
          <p:cNvPicPr preferRelativeResize="0"/>
          <p:nvPr/>
        </p:nvPicPr>
        <p:blipFill>
          <a:blip r:embed="rId4">
            <a:alphaModFix/>
          </a:blip>
          <a:stretch>
            <a:fillRect/>
          </a:stretch>
        </p:blipFill>
        <p:spPr>
          <a:xfrm>
            <a:off x="6547250" y="552318"/>
            <a:ext cx="2143799" cy="4110907"/>
          </a:xfrm>
          <a:prstGeom prst="rect">
            <a:avLst/>
          </a:prstGeom>
          <a:noFill/>
          <a:ln>
            <a:noFill/>
          </a:ln>
        </p:spPr>
      </p:pic>
      <p:sp>
        <p:nvSpPr>
          <p:cNvPr id="453" name="Google Shape;453;p45"/>
          <p:cNvSpPr txBox="1"/>
          <p:nvPr/>
        </p:nvSpPr>
        <p:spPr>
          <a:xfrm>
            <a:off x="7050250" y="4605550"/>
            <a:ext cx="187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rPr>
              <a:t>Feature Keypoints</a:t>
            </a:r>
            <a:endParaRPr sz="12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Keypoint Matching</a:t>
            </a:r>
            <a:endParaRPr/>
          </a:p>
        </p:txBody>
      </p:sp>
      <p:sp>
        <p:nvSpPr>
          <p:cNvPr id="459" name="Google Shape;459;p46"/>
          <p:cNvSpPr txBox="1"/>
          <p:nvPr>
            <p:ph idx="1" type="body"/>
          </p:nvPr>
        </p:nvSpPr>
        <p:spPr>
          <a:xfrm>
            <a:off x="0" y="1187400"/>
            <a:ext cx="5029500" cy="3653700"/>
          </a:xfrm>
          <a:prstGeom prst="rect">
            <a:avLst/>
          </a:prstGeom>
        </p:spPr>
        <p:txBody>
          <a:bodyPr anchorCtr="0" anchor="t" bIns="91425" lIns="91425" spcFirstLastPara="1" rIns="91425" wrap="square" tIns="91425">
            <a:noAutofit/>
          </a:bodyPr>
          <a:lstStyle/>
          <a:p>
            <a:pPr indent="-330200" lvl="0" marL="457200" rtl="0" algn="l">
              <a:lnSpc>
                <a:spcPct val="95000"/>
              </a:lnSpc>
              <a:spcBef>
                <a:spcPts val="0"/>
              </a:spcBef>
              <a:spcAft>
                <a:spcPts val="0"/>
              </a:spcAft>
              <a:buSzPts val="1600"/>
              <a:buChar char="●"/>
            </a:pPr>
            <a:r>
              <a:rPr lang="en" sz="1600"/>
              <a:t>According to the Lowe’s ratio test,  do the feature keypoint matching.</a:t>
            </a:r>
            <a:br>
              <a:rPr lang="en" sz="1600"/>
            </a:br>
            <a:br>
              <a:rPr lang="en" sz="1600"/>
            </a:br>
            <a:br>
              <a:rPr lang="en" sz="1600"/>
            </a:br>
            <a:br>
              <a:rPr lang="en" sz="1600"/>
            </a:br>
            <a:r>
              <a:rPr lang="en" sz="1600"/>
              <a:t>d</a:t>
            </a:r>
            <a:r>
              <a:rPr baseline="-25000" lang="en" sz="1600"/>
              <a:t>query</a:t>
            </a:r>
            <a:r>
              <a:rPr lang="en" sz="1600"/>
              <a:t>: one feature descriptor in the image 1</a:t>
            </a:r>
            <a:br>
              <a:rPr lang="en" sz="1600"/>
            </a:br>
            <a:r>
              <a:rPr lang="en" sz="1600"/>
              <a:t>d</a:t>
            </a:r>
            <a:r>
              <a:rPr baseline="-25000" lang="en" sz="1600"/>
              <a:t>first  </a:t>
            </a:r>
            <a:r>
              <a:rPr lang="en" sz="1600"/>
              <a:t>: the descriptor in the image 2 having the closest distance with d</a:t>
            </a:r>
            <a:r>
              <a:rPr baseline="-25000" lang="en" sz="1600"/>
              <a:t>query</a:t>
            </a:r>
            <a:endParaRPr baseline="-25000" sz="1600"/>
          </a:p>
          <a:p>
            <a:pPr indent="0" lvl="0" marL="457200" rtl="0" algn="l">
              <a:lnSpc>
                <a:spcPct val="95000"/>
              </a:lnSpc>
              <a:spcBef>
                <a:spcPts val="1200"/>
              </a:spcBef>
              <a:spcAft>
                <a:spcPts val="0"/>
              </a:spcAft>
              <a:buSzPts val="935"/>
              <a:buNone/>
            </a:pPr>
            <a:r>
              <a:rPr lang="en" sz="1600"/>
              <a:t>d</a:t>
            </a:r>
            <a:r>
              <a:rPr baseline="-25000" lang="en" sz="1600"/>
              <a:t>second </a:t>
            </a:r>
            <a:r>
              <a:rPr lang="en" sz="1600"/>
              <a:t>: the descriptor in the image 2 having the second closest distance with d</a:t>
            </a:r>
            <a:r>
              <a:rPr baseline="-25000" lang="en" sz="1600"/>
              <a:t>query</a:t>
            </a:r>
            <a:br>
              <a:rPr baseline="-25000" lang="en" sz="1600"/>
            </a:br>
            <a:endParaRPr sz="1600"/>
          </a:p>
          <a:p>
            <a:pPr indent="-330200" lvl="0" marL="457200" rtl="0" algn="l">
              <a:lnSpc>
                <a:spcPct val="95000"/>
              </a:lnSpc>
              <a:spcBef>
                <a:spcPts val="1200"/>
              </a:spcBef>
              <a:spcAft>
                <a:spcPts val="0"/>
              </a:spcAft>
              <a:buSzPts val="1600"/>
              <a:buChar char="●"/>
            </a:pPr>
            <a:r>
              <a:rPr lang="en" sz="1600"/>
              <a:t>If ratio &lt; 0.8, we recognize d</a:t>
            </a:r>
            <a:r>
              <a:rPr baseline="-25000" lang="en" sz="1600"/>
              <a:t>query</a:t>
            </a:r>
            <a:r>
              <a:rPr lang="en" sz="1600"/>
              <a:t>, </a:t>
            </a:r>
            <a:r>
              <a:rPr lang="en" sz="1600"/>
              <a:t>d</a:t>
            </a:r>
            <a:r>
              <a:rPr baseline="-25000" lang="en" sz="1600"/>
              <a:t>first</a:t>
            </a:r>
            <a:r>
              <a:rPr lang="en" sz="1600"/>
              <a:t> related keypoints are matched keypoints</a:t>
            </a:r>
            <a:endParaRPr sz="1600"/>
          </a:p>
        </p:txBody>
      </p:sp>
      <p:sp>
        <p:nvSpPr>
          <p:cNvPr id="460" name="Google Shape;460;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46"/>
          <p:cNvPicPr preferRelativeResize="0"/>
          <p:nvPr/>
        </p:nvPicPr>
        <p:blipFill>
          <a:blip r:embed="rId3">
            <a:alphaModFix/>
          </a:blip>
          <a:stretch>
            <a:fillRect/>
          </a:stretch>
        </p:blipFill>
        <p:spPr>
          <a:xfrm>
            <a:off x="5039025" y="798625"/>
            <a:ext cx="3675875" cy="3546239"/>
          </a:xfrm>
          <a:prstGeom prst="rect">
            <a:avLst/>
          </a:prstGeom>
          <a:noFill/>
          <a:ln>
            <a:noFill/>
          </a:ln>
        </p:spPr>
      </p:pic>
      <p:pic>
        <p:nvPicPr>
          <p:cNvPr id="462" name="Google Shape;462;p46"/>
          <p:cNvPicPr preferRelativeResize="0"/>
          <p:nvPr/>
        </p:nvPicPr>
        <p:blipFill>
          <a:blip r:embed="rId4">
            <a:alphaModFix/>
          </a:blip>
          <a:stretch>
            <a:fillRect/>
          </a:stretch>
        </p:blipFill>
        <p:spPr>
          <a:xfrm>
            <a:off x="1401381" y="1816600"/>
            <a:ext cx="3017870" cy="615600"/>
          </a:xfrm>
          <a:prstGeom prst="rect">
            <a:avLst/>
          </a:prstGeom>
          <a:noFill/>
          <a:ln>
            <a:noFill/>
          </a:ln>
        </p:spPr>
      </p:pic>
      <p:pic>
        <p:nvPicPr>
          <p:cNvPr id="463" name="Google Shape;463;p46"/>
          <p:cNvPicPr preferRelativeResize="0"/>
          <p:nvPr/>
        </p:nvPicPr>
        <p:blipFill>
          <a:blip r:embed="rId5">
            <a:alphaModFix/>
          </a:blip>
          <a:stretch>
            <a:fillRect/>
          </a:stretch>
        </p:blipFill>
        <p:spPr>
          <a:xfrm>
            <a:off x="7373950" y="129800"/>
            <a:ext cx="1647198" cy="275125"/>
          </a:xfrm>
          <a:prstGeom prst="rect">
            <a:avLst/>
          </a:prstGeom>
          <a:noFill/>
          <a:ln>
            <a:noFill/>
          </a:ln>
        </p:spPr>
      </p:pic>
      <p:sp>
        <p:nvSpPr>
          <p:cNvPr id="464" name="Google Shape;464;p46"/>
          <p:cNvSpPr txBox="1"/>
          <p:nvPr/>
        </p:nvSpPr>
        <p:spPr>
          <a:xfrm>
            <a:off x="5810250" y="4527900"/>
            <a:ext cx="2466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Keypoint matching between two building instances</a:t>
            </a:r>
            <a:endParaRPr>
              <a:solidFill>
                <a:schemeClr val="dk2"/>
              </a:solidFill>
            </a:endParaRPr>
          </a:p>
        </p:txBody>
      </p:sp>
      <p:sp>
        <p:nvSpPr>
          <p:cNvPr id="465" name="Google Shape;465;p46"/>
          <p:cNvSpPr txBox="1"/>
          <p:nvPr/>
        </p:nvSpPr>
        <p:spPr>
          <a:xfrm>
            <a:off x="5134625" y="445025"/>
            <a:ext cx="10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1</a:t>
            </a:r>
            <a:endParaRPr/>
          </a:p>
        </p:txBody>
      </p:sp>
      <p:sp>
        <p:nvSpPr>
          <p:cNvPr id="466" name="Google Shape;466;p46"/>
          <p:cNvSpPr txBox="1"/>
          <p:nvPr/>
        </p:nvSpPr>
        <p:spPr>
          <a:xfrm>
            <a:off x="6974850" y="445025"/>
            <a:ext cx="109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Image 2</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Matching correction by RANSAC</a:t>
            </a:r>
            <a:endParaRPr/>
          </a:p>
          <a:p>
            <a:pPr indent="0" lvl="0" marL="0" rtl="0" algn="l">
              <a:spcBef>
                <a:spcPts val="0"/>
              </a:spcBef>
              <a:spcAft>
                <a:spcPts val="0"/>
              </a:spcAft>
              <a:buNone/>
            </a:pPr>
            <a:r>
              <a:t/>
            </a:r>
            <a:endParaRPr/>
          </a:p>
        </p:txBody>
      </p:sp>
      <p:sp>
        <p:nvSpPr>
          <p:cNvPr id="472" name="Google Shape;472;p47"/>
          <p:cNvSpPr txBox="1"/>
          <p:nvPr>
            <p:ph idx="1" type="body"/>
          </p:nvPr>
        </p:nvSpPr>
        <p:spPr>
          <a:xfrm>
            <a:off x="311700" y="1057825"/>
            <a:ext cx="8369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Use </a:t>
            </a:r>
            <a:r>
              <a:rPr lang="en" sz="1600"/>
              <a:t>RANSAC to </a:t>
            </a:r>
            <a:r>
              <a:rPr lang="en" sz="1600"/>
              <a:t>decrease</a:t>
            </a:r>
            <a:r>
              <a:rPr lang="en" sz="1600"/>
              <a:t> the number of  incorrectly matched feature points</a:t>
            </a:r>
            <a:endParaRPr sz="1600"/>
          </a:p>
          <a:p>
            <a:pPr indent="-330200" lvl="0" marL="457200" rtl="0" algn="l">
              <a:spcBef>
                <a:spcPts val="0"/>
              </a:spcBef>
              <a:spcAft>
                <a:spcPts val="0"/>
              </a:spcAft>
              <a:buSzPts val="1600"/>
              <a:buChar char="●"/>
            </a:pPr>
            <a:r>
              <a:rPr lang="en" sz="1600"/>
              <a:t>Random sampling consensus is an iterative method of estimating mathematical model parameters by using observed data points. </a:t>
            </a:r>
            <a:endParaRPr sz="1600"/>
          </a:p>
        </p:txBody>
      </p:sp>
      <p:sp>
        <p:nvSpPr>
          <p:cNvPr id="473" name="Google Shape;473;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74" name="Google Shape;474;p47"/>
          <p:cNvGrpSpPr/>
          <p:nvPr/>
        </p:nvGrpSpPr>
        <p:grpSpPr>
          <a:xfrm>
            <a:off x="1696359" y="2081965"/>
            <a:ext cx="5632838" cy="2581141"/>
            <a:chOff x="1674625" y="2576800"/>
            <a:chExt cx="5773125" cy="2544751"/>
          </a:xfrm>
        </p:grpSpPr>
        <p:pic>
          <p:nvPicPr>
            <p:cNvPr id="475" name="Google Shape;475;p47"/>
            <p:cNvPicPr preferRelativeResize="0"/>
            <p:nvPr/>
          </p:nvPicPr>
          <p:blipFill>
            <a:blip r:embed="rId3">
              <a:alphaModFix/>
            </a:blip>
            <a:stretch>
              <a:fillRect/>
            </a:stretch>
          </p:blipFill>
          <p:spPr>
            <a:xfrm>
              <a:off x="4809950" y="2576800"/>
              <a:ext cx="2637800" cy="2544751"/>
            </a:xfrm>
            <a:prstGeom prst="rect">
              <a:avLst/>
            </a:prstGeom>
            <a:noFill/>
            <a:ln>
              <a:noFill/>
            </a:ln>
          </p:spPr>
        </p:pic>
        <p:pic>
          <p:nvPicPr>
            <p:cNvPr id="476" name="Google Shape;476;p47"/>
            <p:cNvPicPr preferRelativeResize="0"/>
            <p:nvPr/>
          </p:nvPicPr>
          <p:blipFill>
            <a:blip r:embed="rId4">
              <a:alphaModFix/>
            </a:blip>
            <a:stretch>
              <a:fillRect/>
            </a:stretch>
          </p:blipFill>
          <p:spPr>
            <a:xfrm>
              <a:off x="1674625" y="2624575"/>
              <a:ext cx="2538774" cy="2449201"/>
            </a:xfrm>
            <a:prstGeom prst="rect">
              <a:avLst/>
            </a:prstGeom>
            <a:noFill/>
            <a:ln>
              <a:noFill/>
            </a:ln>
          </p:spPr>
        </p:pic>
      </p:grpSp>
      <p:pic>
        <p:nvPicPr>
          <p:cNvPr id="477" name="Google Shape;477;p47"/>
          <p:cNvPicPr preferRelativeResize="0"/>
          <p:nvPr/>
        </p:nvPicPr>
        <p:blipFill>
          <a:blip r:embed="rId5">
            <a:alphaModFix/>
          </a:blip>
          <a:stretch>
            <a:fillRect/>
          </a:stretch>
        </p:blipFill>
        <p:spPr>
          <a:xfrm>
            <a:off x="7373950" y="129800"/>
            <a:ext cx="1647198" cy="275125"/>
          </a:xfrm>
          <a:prstGeom prst="rect">
            <a:avLst/>
          </a:prstGeom>
          <a:noFill/>
          <a:ln>
            <a:noFill/>
          </a:ln>
        </p:spPr>
      </p:pic>
      <p:sp>
        <p:nvSpPr>
          <p:cNvPr id="478" name="Google Shape;478;p47"/>
          <p:cNvSpPr txBox="1"/>
          <p:nvPr/>
        </p:nvSpPr>
        <p:spPr>
          <a:xfrm>
            <a:off x="1885950" y="4743300"/>
            <a:ext cx="23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Matching</a:t>
            </a:r>
            <a:r>
              <a:rPr lang="en">
                <a:solidFill>
                  <a:schemeClr val="dk2"/>
                </a:solidFill>
              </a:rPr>
              <a:t> before RANSAC</a:t>
            </a:r>
            <a:endParaRPr>
              <a:solidFill>
                <a:schemeClr val="dk2"/>
              </a:solidFill>
            </a:endParaRPr>
          </a:p>
        </p:txBody>
      </p:sp>
      <p:sp>
        <p:nvSpPr>
          <p:cNvPr id="479" name="Google Shape;479;p47"/>
          <p:cNvSpPr txBox="1"/>
          <p:nvPr/>
        </p:nvSpPr>
        <p:spPr>
          <a:xfrm>
            <a:off x="4914900" y="4743300"/>
            <a:ext cx="23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Matching After RANSAC</a:t>
            </a:r>
            <a:endParaRPr>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Matching matrix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85" name="Google Shape;48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p48"/>
          <p:cNvPicPr preferRelativeResize="0"/>
          <p:nvPr/>
        </p:nvPicPr>
        <p:blipFill>
          <a:blip r:embed="rId3">
            <a:alphaModFix/>
          </a:blip>
          <a:stretch>
            <a:fillRect/>
          </a:stretch>
        </p:blipFill>
        <p:spPr>
          <a:xfrm>
            <a:off x="3500425" y="532524"/>
            <a:ext cx="4827500" cy="4365502"/>
          </a:xfrm>
          <a:prstGeom prst="rect">
            <a:avLst/>
          </a:prstGeom>
          <a:noFill/>
          <a:ln>
            <a:noFill/>
          </a:ln>
        </p:spPr>
      </p:pic>
      <p:sp>
        <p:nvSpPr>
          <p:cNvPr id="487" name="Google Shape;487;p48"/>
          <p:cNvSpPr txBox="1"/>
          <p:nvPr/>
        </p:nvSpPr>
        <p:spPr>
          <a:xfrm>
            <a:off x="311700" y="1604225"/>
            <a:ext cx="31245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solidFill>
                  <a:schemeClr val="dk2"/>
                </a:solidFill>
              </a:rPr>
              <a:t>Calculated the number of matched keypoints between every two building instance, and record the value as matching matrix</a:t>
            </a:r>
            <a:br>
              <a:rPr lang="en" sz="1600">
                <a:solidFill>
                  <a:schemeClr val="dk2"/>
                </a:solidFill>
              </a:rPr>
            </a:b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If we have N </a:t>
            </a:r>
            <a:r>
              <a:rPr lang="en" sz="1600">
                <a:solidFill>
                  <a:schemeClr val="dk2"/>
                </a:solidFill>
              </a:rPr>
              <a:t>building</a:t>
            </a:r>
            <a:r>
              <a:rPr lang="en" sz="1600">
                <a:solidFill>
                  <a:schemeClr val="dk2"/>
                </a:solidFill>
              </a:rPr>
              <a:t> instance, the matrix dimension is N*N</a:t>
            </a:r>
            <a:endParaRPr sz="1600">
              <a:solidFill>
                <a:schemeClr val="dk2"/>
              </a:solidFill>
            </a:endParaRPr>
          </a:p>
        </p:txBody>
      </p:sp>
      <p:pic>
        <p:nvPicPr>
          <p:cNvPr id="488" name="Google Shape;488;p48"/>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clustering - DBSCAN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49"/>
          <p:cNvSpPr txBox="1"/>
          <p:nvPr>
            <p:ph idx="1" type="body"/>
          </p:nvPr>
        </p:nvSpPr>
        <p:spPr>
          <a:xfrm>
            <a:off x="311700" y="1242625"/>
            <a:ext cx="48762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DBSCAN stands for Density-based spatial clustering of applications with noise. </a:t>
            </a:r>
            <a:br>
              <a:rPr lang="en" sz="1600"/>
            </a:br>
            <a:r>
              <a:rPr lang="en" sz="1600"/>
              <a:t>This algorithm can identify clusters in large spatial data sets by looking at the local density of based database elements, based on the distance between observed data</a:t>
            </a:r>
            <a:br>
              <a:rPr lang="en" sz="1600"/>
            </a:br>
            <a:endParaRPr sz="1600"/>
          </a:p>
          <a:p>
            <a:pPr indent="-330200" lvl="0" marL="457200" rtl="0" algn="l">
              <a:spcBef>
                <a:spcPts val="0"/>
              </a:spcBef>
              <a:spcAft>
                <a:spcPts val="0"/>
              </a:spcAft>
              <a:buSzPts val="1600"/>
              <a:buChar char="●"/>
            </a:pPr>
            <a:r>
              <a:rPr lang="en" sz="1600"/>
              <a:t>DBSCAN do not need to predefined the number of clusters</a:t>
            </a:r>
            <a:endParaRPr sz="1600"/>
          </a:p>
          <a:p>
            <a:pPr indent="0" lvl="0" marL="457200" rtl="0" algn="l">
              <a:spcBef>
                <a:spcPts val="1200"/>
              </a:spcBef>
              <a:spcAft>
                <a:spcPts val="1200"/>
              </a:spcAft>
              <a:buNone/>
            </a:pPr>
            <a:r>
              <a:t/>
            </a:r>
            <a:endParaRPr sz="1200"/>
          </a:p>
        </p:txBody>
      </p:sp>
      <p:sp>
        <p:nvSpPr>
          <p:cNvPr id="495" name="Google Shape;49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49"/>
          <p:cNvPicPr preferRelativeResize="0"/>
          <p:nvPr/>
        </p:nvPicPr>
        <p:blipFill>
          <a:blip r:embed="rId3">
            <a:alphaModFix/>
          </a:blip>
          <a:stretch>
            <a:fillRect/>
          </a:stretch>
        </p:blipFill>
        <p:spPr>
          <a:xfrm>
            <a:off x="5147830" y="1242625"/>
            <a:ext cx="3873320" cy="2788775"/>
          </a:xfrm>
          <a:prstGeom prst="rect">
            <a:avLst/>
          </a:prstGeom>
          <a:noFill/>
          <a:ln>
            <a:noFill/>
          </a:ln>
        </p:spPr>
      </p:pic>
      <p:sp>
        <p:nvSpPr>
          <p:cNvPr id="497" name="Google Shape;497;p49"/>
          <p:cNvSpPr txBox="1"/>
          <p:nvPr/>
        </p:nvSpPr>
        <p:spPr>
          <a:xfrm>
            <a:off x="3947325" y="3631200"/>
            <a:ext cx="4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98" name="Google Shape;498;p49"/>
          <p:cNvSpPr txBox="1"/>
          <p:nvPr/>
        </p:nvSpPr>
        <p:spPr>
          <a:xfrm>
            <a:off x="6126050" y="4246375"/>
            <a:ext cx="16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min_samples =4</a:t>
            </a:r>
            <a:endParaRPr>
              <a:solidFill>
                <a:schemeClr val="dk2"/>
              </a:solidFill>
            </a:endParaRPr>
          </a:p>
        </p:txBody>
      </p:sp>
      <p:pic>
        <p:nvPicPr>
          <p:cNvPr id="499" name="Google Shape;499;p49"/>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Purity</a:t>
            </a:r>
            <a:endParaRPr/>
          </a:p>
        </p:txBody>
      </p:sp>
      <p:sp>
        <p:nvSpPr>
          <p:cNvPr id="505" name="Google Shape;505;p50"/>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Purity: The number of correctly clustered samples divided by the total number of samples.</a:t>
            </a:r>
            <a:endParaRPr sz="1600"/>
          </a:p>
        </p:txBody>
      </p:sp>
      <p:sp>
        <p:nvSpPr>
          <p:cNvPr id="506" name="Google Shape;506;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07" name="Google Shape;507;p50"/>
          <p:cNvPicPr preferRelativeResize="0"/>
          <p:nvPr/>
        </p:nvPicPr>
        <p:blipFill>
          <a:blip r:embed="rId3">
            <a:alphaModFix/>
          </a:blip>
          <a:stretch>
            <a:fillRect/>
          </a:stretch>
        </p:blipFill>
        <p:spPr>
          <a:xfrm>
            <a:off x="1769563" y="2033175"/>
            <a:ext cx="5427226" cy="2249125"/>
          </a:xfrm>
          <a:prstGeom prst="rect">
            <a:avLst/>
          </a:prstGeom>
          <a:noFill/>
          <a:ln>
            <a:noFill/>
          </a:ln>
        </p:spPr>
      </p:pic>
      <p:sp>
        <p:nvSpPr>
          <p:cNvPr id="508" name="Google Shape;508;p50"/>
          <p:cNvSpPr txBox="1"/>
          <p:nvPr/>
        </p:nvSpPr>
        <p:spPr>
          <a:xfrm>
            <a:off x="2417950" y="4383100"/>
            <a:ext cx="579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Here, purity = (5 + 4 + 3) / (6 + 6 + 5) ≈ 0.71</a:t>
            </a:r>
            <a:endParaRPr>
              <a:solidFill>
                <a:schemeClr val="dk2"/>
              </a:solidFill>
            </a:endParaRPr>
          </a:p>
        </p:txBody>
      </p:sp>
      <p:pic>
        <p:nvPicPr>
          <p:cNvPr id="509" name="Google Shape;509;p50"/>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 Purity</a:t>
            </a:r>
            <a:endParaRPr/>
          </a:p>
        </p:txBody>
      </p:sp>
      <p:sp>
        <p:nvSpPr>
          <p:cNvPr id="515" name="Google Shape;515;p51"/>
          <p:cNvSpPr txBox="1"/>
          <p:nvPr>
            <p:ph idx="1" type="body"/>
          </p:nvPr>
        </p:nvSpPr>
        <p:spPr>
          <a:xfrm>
            <a:off x="311700" y="1781625"/>
            <a:ext cx="2952000" cy="1661700"/>
          </a:xfrm>
          <a:prstGeom prst="rect">
            <a:avLst/>
          </a:prstGeom>
        </p:spPr>
        <p:txBody>
          <a:bodyPr anchorCtr="0" anchor="t" bIns="91425" lIns="91425" spcFirstLastPara="1" rIns="91425" wrap="square" tIns="91425">
            <a:noAutofit/>
          </a:bodyPr>
          <a:lstStyle/>
          <a:p>
            <a:pPr indent="-332105" lvl="0" marL="457200" rtl="0" algn="l">
              <a:lnSpc>
                <a:spcPct val="105000"/>
              </a:lnSpc>
              <a:spcBef>
                <a:spcPts val="0"/>
              </a:spcBef>
              <a:spcAft>
                <a:spcPts val="0"/>
              </a:spcAft>
              <a:buSzPts val="1630"/>
              <a:buChar char="●"/>
            </a:pPr>
            <a:r>
              <a:rPr lang="en" sz="1629"/>
              <a:t>For each segment, we run the DBSCAN clustering and get the purity. </a:t>
            </a:r>
            <a:br>
              <a:rPr lang="en" sz="1629"/>
            </a:br>
            <a:endParaRPr sz="1629"/>
          </a:p>
          <a:p>
            <a:pPr indent="-332105" lvl="0" marL="457200" rtl="0" algn="l">
              <a:lnSpc>
                <a:spcPct val="105000"/>
              </a:lnSpc>
              <a:spcBef>
                <a:spcPts val="0"/>
              </a:spcBef>
              <a:spcAft>
                <a:spcPts val="0"/>
              </a:spcAft>
              <a:buSzPts val="1630"/>
              <a:buChar char="●"/>
            </a:pPr>
            <a:r>
              <a:rPr lang="en" sz="1629"/>
              <a:t>The overall purity is 0.741 in our project </a:t>
            </a:r>
            <a:endParaRPr sz="1629"/>
          </a:p>
        </p:txBody>
      </p:sp>
      <p:sp>
        <p:nvSpPr>
          <p:cNvPr id="516" name="Google Shape;51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17" name="Google Shape;517;p51"/>
          <p:cNvPicPr preferRelativeResize="0"/>
          <p:nvPr/>
        </p:nvPicPr>
        <p:blipFill>
          <a:blip r:embed="rId3">
            <a:alphaModFix/>
          </a:blip>
          <a:stretch>
            <a:fillRect/>
          </a:stretch>
        </p:blipFill>
        <p:spPr>
          <a:xfrm>
            <a:off x="3379950" y="1017725"/>
            <a:ext cx="5092499" cy="3920399"/>
          </a:xfrm>
          <a:prstGeom prst="rect">
            <a:avLst/>
          </a:prstGeom>
          <a:noFill/>
          <a:ln>
            <a:noFill/>
          </a:ln>
        </p:spPr>
      </p:pic>
      <p:pic>
        <p:nvPicPr>
          <p:cNvPr id="518" name="Google Shape;518;p51"/>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Dataset</a:t>
            </a:r>
            <a:endParaRPr/>
          </a:p>
          <a:p>
            <a:pPr indent="0" lvl="0" marL="0" rtl="0" algn="l">
              <a:spcBef>
                <a:spcPts val="0"/>
              </a:spcBef>
              <a:spcAft>
                <a:spcPts val="0"/>
              </a:spcAft>
              <a:buNone/>
            </a:pPr>
            <a:r>
              <a:t/>
            </a:r>
            <a:endParaRPr/>
          </a:p>
        </p:txBody>
      </p:sp>
      <p:sp>
        <p:nvSpPr>
          <p:cNvPr id="78" name="Google Shape;78;p16"/>
          <p:cNvSpPr txBox="1"/>
          <p:nvPr>
            <p:ph idx="1" type="body"/>
          </p:nvPr>
        </p:nvSpPr>
        <p:spPr>
          <a:xfrm>
            <a:off x="311700" y="1017725"/>
            <a:ext cx="8450400" cy="40392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Char char="●"/>
            </a:pPr>
            <a:r>
              <a:rPr lang="en" sz="1600"/>
              <a:t>Building image </a:t>
            </a:r>
            <a:r>
              <a:rPr lang="en" sz="1600"/>
              <a:t>dataset </a:t>
            </a:r>
            <a:endParaRPr sz="1600"/>
          </a:p>
          <a:p>
            <a:pPr indent="-330200" lvl="1" marL="914400" rtl="0" algn="l">
              <a:lnSpc>
                <a:spcPct val="105000"/>
              </a:lnSpc>
              <a:spcBef>
                <a:spcPts val="0"/>
              </a:spcBef>
              <a:spcAft>
                <a:spcPts val="0"/>
              </a:spcAft>
              <a:buSzPts val="1600"/>
              <a:buChar char="○"/>
            </a:pPr>
            <a:r>
              <a:rPr lang="en" sz="1600"/>
              <a:t>Street view building images from Basel, taken from a </a:t>
            </a:r>
            <a:r>
              <a:rPr lang="en" sz="1600"/>
              <a:t>panorama</a:t>
            </a:r>
            <a:r>
              <a:rPr lang="en" sz="1600"/>
              <a:t> camera</a:t>
            </a:r>
            <a:endParaRPr sz="1600"/>
          </a:p>
          <a:p>
            <a:pPr indent="-330200" lvl="1" marL="914400" rtl="0" algn="l">
              <a:lnSpc>
                <a:spcPct val="105000"/>
              </a:lnSpc>
              <a:spcBef>
                <a:spcPts val="0"/>
              </a:spcBef>
              <a:spcAft>
                <a:spcPts val="0"/>
              </a:spcAft>
              <a:buSzPts val="1600"/>
              <a:buChar char="○"/>
            </a:pPr>
            <a:r>
              <a:rPr lang="en" sz="1600"/>
              <a:t>One street is </a:t>
            </a:r>
            <a:r>
              <a:rPr lang="en" sz="1600"/>
              <a:t>divided</a:t>
            </a:r>
            <a:r>
              <a:rPr lang="en" sz="1600"/>
              <a:t> into several </a:t>
            </a:r>
            <a:r>
              <a:rPr lang="en" sz="1600"/>
              <a:t>segment. Images are grouped by segment number.  </a:t>
            </a:r>
            <a:r>
              <a:rPr lang="en" sz="1600"/>
              <a:t>For each segment, it has many frames</a:t>
            </a:r>
            <a:endParaRPr sz="1600"/>
          </a:p>
          <a:p>
            <a:pPr indent="0" lvl="0" marL="914400" rtl="0" algn="l">
              <a:lnSpc>
                <a:spcPct val="105000"/>
              </a:lnSpc>
              <a:spcBef>
                <a:spcPts val="1200"/>
              </a:spcBef>
              <a:spcAft>
                <a:spcPts val="0"/>
              </a:spcAft>
              <a:buNone/>
            </a:pPr>
            <a:r>
              <a:t/>
            </a:r>
            <a:endParaRPr sz="1800"/>
          </a:p>
          <a:p>
            <a:pPr indent="0" lvl="0" marL="0" rtl="0" algn="l">
              <a:lnSpc>
                <a:spcPct val="105000"/>
              </a:lnSpc>
              <a:spcBef>
                <a:spcPts val="1200"/>
              </a:spcBef>
              <a:spcAft>
                <a:spcPts val="0"/>
              </a:spcAft>
              <a:buNone/>
            </a:pPr>
            <a:r>
              <a:t/>
            </a:r>
            <a:endParaRPr/>
          </a:p>
          <a:p>
            <a:pPr indent="0" lvl="0" marL="0" rtl="0" algn="l">
              <a:lnSpc>
                <a:spcPct val="105000"/>
              </a:lnSpc>
              <a:spcBef>
                <a:spcPts val="1200"/>
              </a:spcBef>
              <a:spcAft>
                <a:spcPts val="0"/>
              </a:spcAft>
              <a:buNone/>
            </a:pPr>
            <a:r>
              <a:t/>
            </a:r>
            <a:endParaRPr/>
          </a:p>
          <a:p>
            <a:pPr indent="0" lvl="0" marL="457200" rtl="0" algn="l">
              <a:lnSpc>
                <a:spcPct val="105000"/>
              </a:lnSpc>
              <a:spcBef>
                <a:spcPts val="1200"/>
              </a:spcBef>
              <a:spcAft>
                <a:spcPts val="1200"/>
              </a:spcAft>
              <a:buSzPts val="605"/>
              <a:buNone/>
            </a:pPr>
            <a:r>
              <a:t/>
            </a:r>
            <a:endParaRPr/>
          </a:p>
        </p:txBody>
      </p:sp>
      <p:sp>
        <p:nvSpPr>
          <p:cNvPr id="79" name="Google Shape;7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80" name="Google Shape;80;p16"/>
          <p:cNvGrpSpPr/>
          <p:nvPr/>
        </p:nvGrpSpPr>
        <p:grpSpPr>
          <a:xfrm>
            <a:off x="578339" y="2327159"/>
            <a:ext cx="7987323" cy="2149521"/>
            <a:chOff x="2187660" y="904656"/>
            <a:chExt cx="7560173" cy="1868986"/>
          </a:xfrm>
        </p:grpSpPr>
        <p:pic>
          <p:nvPicPr>
            <p:cNvPr id="81" name="Google Shape;81;p16"/>
            <p:cNvPicPr preferRelativeResize="0"/>
            <p:nvPr/>
          </p:nvPicPr>
          <p:blipFill>
            <a:blip r:embed="rId3">
              <a:alphaModFix/>
            </a:blip>
            <a:stretch>
              <a:fillRect/>
            </a:stretch>
          </p:blipFill>
          <p:spPr>
            <a:xfrm>
              <a:off x="2187660" y="904656"/>
              <a:ext cx="1819304" cy="1868985"/>
            </a:xfrm>
            <a:prstGeom prst="rect">
              <a:avLst/>
            </a:prstGeom>
            <a:noFill/>
            <a:ln>
              <a:noFill/>
            </a:ln>
          </p:spPr>
        </p:pic>
        <p:pic>
          <p:nvPicPr>
            <p:cNvPr id="82" name="Google Shape;82;p16"/>
            <p:cNvPicPr preferRelativeResize="0"/>
            <p:nvPr/>
          </p:nvPicPr>
          <p:blipFill>
            <a:blip r:embed="rId4">
              <a:alphaModFix/>
            </a:blip>
            <a:stretch>
              <a:fillRect/>
            </a:stretch>
          </p:blipFill>
          <p:spPr>
            <a:xfrm>
              <a:off x="4106890" y="904656"/>
              <a:ext cx="1819304" cy="1868977"/>
            </a:xfrm>
            <a:prstGeom prst="rect">
              <a:avLst/>
            </a:prstGeom>
            <a:noFill/>
            <a:ln>
              <a:noFill/>
            </a:ln>
          </p:spPr>
        </p:pic>
        <p:pic>
          <p:nvPicPr>
            <p:cNvPr id="83" name="Google Shape;83;p16"/>
            <p:cNvPicPr preferRelativeResize="0"/>
            <p:nvPr/>
          </p:nvPicPr>
          <p:blipFill>
            <a:blip r:embed="rId5">
              <a:alphaModFix/>
            </a:blip>
            <a:stretch>
              <a:fillRect/>
            </a:stretch>
          </p:blipFill>
          <p:spPr>
            <a:xfrm>
              <a:off x="6026120" y="904656"/>
              <a:ext cx="1819306" cy="1868979"/>
            </a:xfrm>
            <a:prstGeom prst="rect">
              <a:avLst/>
            </a:prstGeom>
            <a:noFill/>
            <a:ln>
              <a:noFill/>
            </a:ln>
          </p:spPr>
        </p:pic>
        <p:pic>
          <p:nvPicPr>
            <p:cNvPr id="84" name="Google Shape;84;p16"/>
            <p:cNvPicPr preferRelativeResize="0"/>
            <p:nvPr/>
          </p:nvPicPr>
          <p:blipFill>
            <a:blip r:embed="rId6">
              <a:alphaModFix/>
            </a:blip>
            <a:stretch>
              <a:fillRect/>
            </a:stretch>
          </p:blipFill>
          <p:spPr>
            <a:xfrm>
              <a:off x="7928529" y="904665"/>
              <a:ext cx="1819304" cy="1868977"/>
            </a:xfrm>
            <a:prstGeom prst="rect">
              <a:avLst/>
            </a:prstGeom>
            <a:noFill/>
            <a:ln>
              <a:noFill/>
            </a:ln>
          </p:spPr>
        </p:pic>
      </p:grpSp>
      <p:sp>
        <p:nvSpPr>
          <p:cNvPr id="85" name="Google Shape;85;p16"/>
          <p:cNvSpPr txBox="1"/>
          <p:nvPr/>
        </p:nvSpPr>
        <p:spPr>
          <a:xfrm>
            <a:off x="2585538" y="4597750"/>
            <a:ext cx="3972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2"/>
                </a:solidFill>
              </a:rPr>
              <a:t>Ima</a:t>
            </a:r>
            <a:r>
              <a:rPr lang="en">
                <a:solidFill>
                  <a:schemeClr val="dk2"/>
                </a:solidFill>
              </a:rPr>
              <a:t>ge f</a:t>
            </a:r>
            <a:r>
              <a:rPr lang="en">
                <a:solidFill>
                  <a:schemeClr val="dk2"/>
                </a:solidFill>
              </a:rPr>
              <a:t>rames from one segment</a:t>
            </a:r>
            <a:endParaRPr>
              <a:solidFill>
                <a:schemeClr val="dk2"/>
              </a:solidFill>
            </a:endParaRPr>
          </a:p>
        </p:txBody>
      </p:sp>
      <p:pic>
        <p:nvPicPr>
          <p:cNvPr id="86" name="Google Shape;86;p16"/>
          <p:cNvPicPr preferRelativeResize="0"/>
          <p:nvPr/>
        </p:nvPicPr>
        <p:blipFill>
          <a:blip r:embed="rId7">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 type ratio</a:t>
            </a:r>
            <a:endParaRPr/>
          </a:p>
        </p:txBody>
      </p:sp>
      <p:sp>
        <p:nvSpPr>
          <p:cNvPr id="524" name="Google Shape;524;p52"/>
          <p:cNvSpPr txBox="1"/>
          <p:nvPr>
            <p:ph idx="1" type="body"/>
          </p:nvPr>
        </p:nvSpPr>
        <p:spPr>
          <a:xfrm>
            <a:off x="311700" y="1152475"/>
            <a:ext cx="37467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After clustering, we </a:t>
            </a:r>
            <a:r>
              <a:rPr lang="en" sz="1600"/>
              <a:t>combine</a:t>
            </a:r>
            <a:r>
              <a:rPr lang="en" sz="1600"/>
              <a:t> the model 2’s result to get the building type</a:t>
            </a:r>
            <a:endParaRPr sz="1600"/>
          </a:p>
          <a:p>
            <a:pPr indent="-330200" lvl="0" marL="457200" rtl="0" algn="l">
              <a:spcBef>
                <a:spcPts val="0"/>
              </a:spcBef>
              <a:spcAft>
                <a:spcPts val="0"/>
              </a:spcAft>
              <a:buSzPts val="1600"/>
              <a:buChar char="●"/>
            </a:pPr>
            <a:r>
              <a:rPr lang="en" sz="1600"/>
              <a:t>In the 15 testing segments from the Basel area, there are 77 buildings (18 Masonry, 46 M6, 13 RCW) located in this area. </a:t>
            </a:r>
            <a:endParaRPr sz="1600"/>
          </a:p>
          <a:p>
            <a:pPr indent="-330200" lvl="0" marL="457200" rtl="0" algn="l">
              <a:spcBef>
                <a:spcPts val="0"/>
              </a:spcBef>
              <a:spcAft>
                <a:spcPts val="0"/>
              </a:spcAft>
              <a:buSzPts val="1600"/>
              <a:buChar char="●"/>
            </a:pPr>
            <a:r>
              <a:rPr lang="en" sz="1600"/>
              <a:t>Building type ratios for Masonry, M6, and RCW are 23.4%, 59.7%, 16.9%.</a:t>
            </a:r>
            <a:endParaRPr sz="1600"/>
          </a:p>
        </p:txBody>
      </p:sp>
      <p:sp>
        <p:nvSpPr>
          <p:cNvPr id="525" name="Google Shape;52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26" name="Google Shape;526;p52"/>
          <p:cNvPicPr preferRelativeResize="0"/>
          <p:nvPr/>
        </p:nvPicPr>
        <p:blipFill>
          <a:blip r:embed="rId3">
            <a:alphaModFix/>
          </a:blip>
          <a:stretch>
            <a:fillRect/>
          </a:stretch>
        </p:blipFill>
        <p:spPr>
          <a:xfrm>
            <a:off x="4058400" y="607950"/>
            <a:ext cx="4286775" cy="4510725"/>
          </a:xfrm>
          <a:prstGeom prst="rect">
            <a:avLst/>
          </a:prstGeom>
          <a:noFill/>
          <a:ln>
            <a:noFill/>
          </a:ln>
        </p:spPr>
      </p:pic>
      <p:pic>
        <p:nvPicPr>
          <p:cNvPr id="527" name="Google Shape;527;p52"/>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33" name="Google Shape;533;p53"/>
          <p:cNvPicPr preferRelativeResize="0"/>
          <p:nvPr/>
        </p:nvPicPr>
        <p:blipFill>
          <a:blip r:embed="rId3">
            <a:alphaModFix/>
          </a:blip>
          <a:stretch>
            <a:fillRect/>
          </a:stretch>
        </p:blipFill>
        <p:spPr>
          <a:xfrm>
            <a:off x="0" y="0"/>
            <a:ext cx="4263899" cy="2622880"/>
          </a:xfrm>
          <a:prstGeom prst="rect">
            <a:avLst/>
          </a:prstGeom>
          <a:noFill/>
          <a:ln>
            <a:noFill/>
          </a:ln>
        </p:spPr>
      </p:pic>
      <p:pic>
        <p:nvPicPr>
          <p:cNvPr id="534" name="Google Shape;534;p53"/>
          <p:cNvPicPr preferRelativeResize="0"/>
          <p:nvPr/>
        </p:nvPicPr>
        <p:blipFill>
          <a:blip r:embed="rId4">
            <a:alphaModFix/>
          </a:blip>
          <a:stretch>
            <a:fillRect/>
          </a:stretch>
        </p:blipFill>
        <p:spPr>
          <a:xfrm>
            <a:off x="4346701" y="0"/>
            <a:ext cx="4797300" cy="1699025"/>
          </a:xfrm>
          <a:prstGeom prst="rect">
            <a:avLst/>
          </a:prstGeom>
          <a:noFill/>
          <a:ln>
            <a:noFill/>
          </a:ln>
        </p:spPr>
      </p:pic>
      <p:pic>
        <p:nvPicPr>
          <p:cNvPr id="535" name="Google Shape;535;p53"/>
          <p:cNvPicPr preferRelativeResize="0"/>
          <p:nvPr/>
        </p:nvPicPr>
        <p:blipFill>
          <a:blip r:embed="rId5">
            <a:alphaModFix/>
          </a:blip>
          <a:stretch>
            <a:fillRect/>
          </a:stretch>
        </p:blipFill>
        <p:spPr>
          <a:xfrm>
            <a:off x="0" y="3444475"/>
            <a:ext cx="5695600" cy="1699025"/>
          </a:xfrm>
          <a:prstGeom prst="rect">
            <a:avLst/>
          </a:prstGeom>
          <a:noFill/>
          <a:ln>
            <a:noFill/>
          </a:ln>
        </p:spPr>
      </p:pic>
      <p:pic>
        <p:nvPicPr>
          <p:cNvPr id="536" name="Google Shape;536;p53"/>
          <p:cNvPicPr preferRelativeResize="0"/>
          <p:nvPr/>
        </p:nvPicPr>
        <p:blipFill>
          <a:blip r:embed="rId6">
            <a:alphaModFix/>
          </a:blip>
          <a:stretch>
            <a:fillRect/>
          </a:stretch>
        </p:blipFill>
        <p:spPr>
          <a:xfrm>
            <a:off x="4263900" y="1863825"/>
            <a:ext cx="4842701" cy="1580650"/>
          </a:xfrm>
          <a:prstGeom prst="rect">
            <a:avLst/>
          </a:prstGeom>
          <a:noFill/>
          <a:ln>
            <a:noFill/>
          </a:ln>
        </p:spPr>
      </p:pic>
      <p:sp>
        <p:nvSpPr>
          <p:cNvPr id="537" name="Google Shape;537;p53"/>
          <p:cNvSpPr txBox="1"/>
          <p:nvPr/>
        </p:nvSpPr>
        <p:spPr>
          <a:xfrm>
            <a:off x="5695600" y="3837250"/>
            <a:ext cx="3555600" cy="10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rPr>
              <a:t>Result: Clustered buildings from same segment</a:t>
            </a:r>
            <a:endParaRPr sz="1800">
              <a:solidFill>
                <a:schemeClr val="dk1"/>
              </a:solidFill>
            </a:endParaRPr>
          </a:p>
          <a:p>
            <a:pPr indent="0" lvl="0" marL="0" rtl="0" algn="l">
              <a:spcBef>
                <a:spcPts val="0"/>
              </a:spcBef>
              <a:spcAft>
                <a:spcPts val="0"/>
              </a:spcAft>
              <a:buNone/>
            </a:pPr>
            <a:r>
              <a:t/>
            </a:r>
            <a:endParaRPr/>
          </a:p>
        </p:txBody>
      </p:sp>
      <p:sp>
        <p:nvSpPr>
          <p:cNvPr id="538" name="Google Shape;538;p53"/>
          <p:cNvSpPr txBox="1"/>
          <p:nvPr/>
        </p:nvSpPr>
        <p:spPr>
          <a:xfrm>
            <a:off x="1687850" y="2700550"/>
            <a:ext cx="8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39" name="Google Shape;539;p53"/>
          <p:cNvSpPr txBox="1"/>
          <p:nvPr/>
        </p:nvSpPr>
        <p:spPr>
          <a:xfrm>
            <a:off x="2505025" y="2361850"/>
            <a:ext cx="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Masonry</a:t>
            </a:r>
            <a:endParaRPr sz="1000">
              <a:solidFill>
                <a:schemeClr val="dk2"/>
              </a:solidFill>
            </a:endParaRPr>
          </a:p>
        </p:txBody>
      </p:sp>
      <p:sp>
        <p:nvSpPr>
          <p:cNvPr id="540" name="Google Shape;540;p53"/>
          <p:cNvSpPr txBox="1"/>
          <p:nvPr/>
        </p:nvSpPr>
        <p:spPr>
          <a:xfrm>
            <a:off x="7312475" y="1433875"/>
            <a:ext cx="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M6</a:t>
            </a:r>
            <a:endParaRPr sz="1000">
              <a:solidFill>
                <a:schemeClr val="dk2"/>
              </a:solidFill>
            </a:endParaRPr>
          </a:p>
        </p:txBody>
      </p:sp>
      <p:sp>
        <p:nvSpPr>
          <p:cNvPr id="541" name="Google Shape;541;p53"/>
          <p:cNvSpPr txBox="1"/>
          <p:nvPr/>
        </p:nvSpPr>
        <p:spPr>
          <a:xfrm>
            <a:off x="3215775" y="4804800"/>
            <a:ext cx="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M6</a:t>
            </a:r>
            <a:endParaRPr sz="1000">
              <a:solidFill>
                <a:schemeClr val="dk2"/>
              </a:solidFill>
            </a:endParaRPr>
          </a:p>
        </p:txBody>
      </p:sp>
      <p:sp>
        <p:nvSpPr>
          <p:cNvPr id="542" name="Google Shape;542;p53"/>
          <p:cNvSpPr txBox="1"/>
          <p:nvPr/>
        </p:nvSpPr>
        <p:spPr>
          <a:xfrm>
            <a:off x="7223475" y="3145150"/>
            <a:ext cx="950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RCW</a:t>
            </a:r>
            <a:endParaRPr sz="1000">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20"/>
              <a:t> Conclusion and Future work</a:t>
            </a:r>
            <a:endParaRPr sz="3240"/>
          </a:p>
        </p:txBody>
      </p:sp>
      <p:sp>
        <p:nvSpPr>
          <p:cNvPr id="548" name="Google Shape;548;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49" name="Google Shape;549;p54"/>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555" name="Google Shape;555;p55"/>
          <p:cNvSpPr txBox="1"/>
          <p:nvPr>
            <p:ph idx="1" type="body"/>
          </p:nvPr>
        </p:nvSpPr>
        <p:spPr>
          <a:xfrm>
            <a:off x="311700" y="1152475"/>
            <a:ext cx="7452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Successfully use mask rcnn model</a:t>
            </a:r>
            <a:r>
              <a:rPr lang="en" sz="1600"/>
              <a:t> to detect the building instance and </a:t>
            </a:r>
            <a:r>
              <a:rPr lang="en" sz="1600"/>
              <a:t>opening.</a:t>
            </a:r>
            <a:r>
              <a:rPr lang="en" sz="1600"/>
              <a:t> Also, we estimate the </a:t>
            </a:r>
            <a:r>
              <a:rPr lang="en" sz="1600"/>
              <a:t>number</a:t>
            </a:r>
            <a:r>
              <a:rPr lang="en" sz="1600"/>
              <a:t> of floor and the difference in floor height of </a:t>
            </a:r>
            <a:r>
              <a:rPr lang="en" sz="1600"/>
              <a:t>adjacent buildings.</a:t>
            </a:r>
            <a:br>
              <a:rPr lang="en" sz="1600"/>
            </a:br>
            <a:endParaRPr sz="1600"/>
          </a:p>
          <a:p>
            <a:pPr indent="-330200" lvl="0" marL="457200" rtl="0" algn="l">
              <a:spcBef>
                <a:spcPts val="0"/>
              </a:spcBef>
              <a:spcAft>
                <a:spcPts val="0"/>
              </a:spcAft>
              <a:buSzPts val="1600"/>
              <a:buChar char="●"/>
            </a:pPr>
            <a:r>
              <a:rPr lang="en" sz="1600"/>
              <a:t>Predict the building type by mask rcnn model </a:t>
            </a:r>
            <a:br>
              <a:rPr lang="en" sz="1600"/>
            </a:br>
            <a:endParaRPr sz="1600"/>
          </a:p>
          <a:p>
            <a:pPr indent="-330200" lvl="0" marL="457200" rtl="0" algn="l">
              <a:spcBef>
                <a:spcPts val="0"/>
              </a:spcBef>
              <a:spcAft>
                <a:spcPts val="0"/>
              </a:spcAft>
              <a:buSzPts val="1600"/>
              <a:buChar char="●"/>
            </a:pPr>
            <a:r>
              <a:rPr lang="en" sz="1600"/>
              <a:t>Use feature keypoint matching and DBSCAN clustering method to tackle the duplication problem, then count the building number after clustering</a:t>
            </a:r>
            <a:endParaRPr sz="1600"/>
          </a:p>
        </p:txBody>
      </p:sp>
      <p:sp>
        <p:nvSpPr>
          <p:cNvPr id="556" name="Google Shape;55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57" name="Google Shape;557;p55"/>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563" name="Google Shape;563;p56"/>
          <p:cNvSpPr txBox="1"/>
          <p:nvPr>
            <p:ph idx="1" type="body"/>
          </p:nvPr>
        </p:nvSpPr>
        <p:spPr>
          <a:xfrm>
            <a:off x="311700" y="1188125"/>
            <a:ext cx="7319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H</a:t>
            </a:r>
            <a:r>
              <a:rPr lang="en" sz="1600"/>
              <a:t>andle the problems of converting the image coordinate to the global world coordinate, then show the building type on the map.</a:t>
            </a:r>
            <a:br>
              <a:rPr lang="en" sz="1600"/>
            </a:br>
            <a:endParaRPr sz="1600"/>
          </a:p>
          <a:p>
            <a:pPr indent="-330200" lvl="0" marL="457200" rtl="0" algn="l">
              <a:spcBef>
                <a:spcPts val="0"/>
              </a:spcBef>
              <a:spcAft>
                <a:spcPts val="0"/>
              </a:spcAft>
              <a:buSzPts val="1600"/>
              <a:buChar char="●"/>
            </a:pPr>
            <a:r>
              <a:rPr lang="en" sz="1600"/>
              <a:t>Expand the training set (annotate more) of model 1 to find the </a:t>
            </a:r>
            <a:r>
              <a:rPr b="1" lang="en" sz="1600"/>
              <a:t>threshold</a:t>
            </a:r>
            <a:r>
              <a:rPr lang="en" sz="1600"/>
              <a:t> of </a:t>
            </a:r>
            <a:r>
              <a:rPr lang="en" sz="1600"/>
              <a:t>opening</a:t>
            </a:r>
            <a:r>
              <a:rPr lang="en" sz="1600"/>
              <a:t> to facade ratio; </a:t>
            </a:r>
            <a:br>
              <a:rPr lang="en" sz="1600"/>
            </a:br>
            <a:endParaRPr sz="1600"/>
          </a:p>
          <a:p>
            <a:pPr indent="-330200" lvl="0" marL="457200" rtl="0" algn="l">
              <a:spcBef>
                <a:spcPts val="0"/>
              </a:spcBef>
              <a:spcAft>
                <a:spcPts val="0"/>
              </a:spcAft>
              <a:buSzPts val="1600"/>
              <a:buChar char="●"/>
            </a:pPr>
            <a:r>
              <a:rPr lang="en" sz="1600"/>
              <a:t>Add more building types </a:t>
            </a:r>
            <a:r>
              <a:rPr lang="en" sz="1600"/>
              <a:t>(annotate more) </a:t>
            </a:r>
            <a:r>
              <a:rPr lang="en" sz="1600"/>
              <a:t>to be </a:t>
            </a:r>
            <a:r>
              <a:rPr lang="en" sz="1600"/>
              <a:t>predicted</a:t>
            </a:r>
            <a:r>
              <a:rPr lang="en" sz="1600"/>
              <a:t> in model 2. </a:t>
            </a:r>
            <a:br>
              <a:rPr lang="en" sz="1600"/>
            </a:br>
            <a:endParaRPr sz="1600"/>
          </a:p>
          <a:p>
            <a:pPr indent="-330200" lvl="0" marL="457200" rtl="0" algn="l">
              <a:spcBef>
                <a:spcPts val="0"/>
              </a:spcBef>
              <a:spcAft>
                <a:spcPts val="0"/>
              </a:spcAft>
              <a:buSzPts val="1600"/>
              <a:buChar char="●"/>
            </a:pPr>
            <a:r>
              <a:rPr lang="en" sz="1600"/>
              <a:t>Use 3D Lidar point cloud data to do the instance segmentation and object classification.</a:t>
            </a:r>
            <a:endParaRPr sz="1600"/>
          </a:p>
        </p:txBody>
      </p:sp>
      <p:sp>
        <p:nvSpPr>
          <p:cNvPr id="564" name="Google Shape;56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65" name="Google Shape;565;p56"/>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7"/>
          <p:cNvSpPr txBox="1"/>
          <p:nvPr/>
        </p:nvSpPr>
        <p:spPr>
          <a:xfrm>
            <a:off x="1812200" y="1989875"/>
            <a:ext cx="48327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200"/>
              <a:t>Thank you</a:t>
            </a:r>
            <a:endParaRPr sz="4200"/>
          </a:p>
        </p:txBody>
      </p:sp>
      <p:pic>
        <p:nvPicPr>
          <p:cNvPr id="572" name="Google Shape;572;p57"/>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Appendix</a:t>
            </a:r>
            <a:endParaRPr/>
          </a:p>
        </p:txBody>
      </p:sp>
      <p:sp>
        <p:nvSpPr>
          <p:cNvPr id="578" name="Google Shape;57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584" name="Google Shape;584;p59"/>
          <p:cNvPicPr preferRelativeResize="0"/>
          <p:nvPr/>
        </p:nvPicPr>
        <p:blipFill>
          <a:blip r:embed="rId3">
            <a:alphaModFix/>
          </a:blip>
          <a:stretch>
            <a:fillRect/>
          </a:stretch>
        </p:blipFill>
        <p:spPr>
          <a:xfrm>
            <a:off x="433493" y="1809974"/>
            <a:ext cx="1613360" cy="1904773"/>
          </a:xfrm>
          <a:prstGeom prst="rect">
            <a:avLst/>
          </a:prstGeom>
          <a:noFill/>
          <a:ln>
            <a:noFill/>
          </a:ln>
        </p:spPr>
      </p:pic>
      <p:sp>
        <p:nvSpPr>
          <p:cNvPr id="585" name="Google Shape;585;p59"/>
          <p:cNvSpPr txBox="1"/>
          <p:nvPr/>
        </p:nvSpPr>
        <p:spPr>
          <a:xfrm>
            <a:off x="2088785" y="1483881"/>
            <a:ext cx="7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Model1</a:t>
            </a:r>
            <a:endParaRPr/>
          </a:p>
        </p:txBody>
      </p:sp>
      <p:sp>
        <p:nvSpPr>
          <p:cNvPr id="586" name="Google Shape;586;p59"/>
          <p:cNvSpPr txBox="1"/>
          <p:nvPr/>
        </p:nvSpPr>
        <p:spPr>
          <a:xfrm>
            <a:off x="2046841" y="3657449"/>
            <a:ext cx="7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Model2</a:t>
            </a:r>
            <a:endParaRPr/>
          </a:p>
        </p:txBody>
      </p:sp>
      <p:sp>
        <p:nvSpPr>
          <p:cNvPr id="587" name="Google Shape;587;p59"/>
          <p:cNvSpPr txBox="1"/>
          <p:nvPr/>
        </p:nvSpPr>
        <p:spPr>
          <a:xfrm>
            <a:off x="6178248" y="1247538"/>
            <a:ext cx="177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Building Instance</a:t>
            </a:r>
            <a:endParaRPr/>
          </a:p>
        </p:txBody>
      </p:sp>
      <p:sp>
        <p:nvSpPr>
          <p:cNvPr id="588" name="Google Shape;588;p59"/>
          <p:cNvSpPr txBox="1"/>
          <p:nvPr/>
        </p:nvSpPr>
        <p:spPr>
          <a:xfrm>
            <a:off x="6130351" y="3657450"/>
            <a:ext cx="137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Building Type</a:t>
            </a:r>
            <a:endParaRPr/>
          </a:p>
        </p:txBody>
      </p:sp>
      <p:sp>
        <p:nvSpPr>
          <p:cNvPr id="589" name="Google Shape;589;p59"/>
          <p:cNvSpPr txBox="1"/>
          <p:nvPr/>
        </p:nvSpPr>
        <p:spPr>
          <a:xfrm>
            <a:off x="6658550" y="1931038"/>
            <a:ext cx="2302800" cy="831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Connection: Check if centroid coordinates</a:t>
            </a:r>
            <a:endParaRPr/>
          </a:p>
          <a:p>
            <a:pPr indent="0" lvl="0" marL="0" rtl="0" algn="l">
              <a:spcBef>
                <a:spcPts val="0"/>
              </a:spcBef>
              <a:spcAft>
                <a:spcPts val="0"/>
              </a:spcAft>
              <a:buNone/>
            </a:pPr>
            <a:r>
              <a:rPr lang="en"/>
              <a:t>(two red point) are close</a:t>
            </a:r>
            <a:endParaRPr/>
          </a:p>
        </p:txBody>
      </p:sp>
      <p:grpSp>
        <p:nvGrpSpPr>
          <p:cNvPr id="590" name="Google Shape;590;p59"/>
          <p:cNvGrpSpPr/>
          <p:nvPr/>
        </p:nvGrpSpPr>
        <p:grpSpPr>
          <a:xfrm>
            <a:off x="3397724" y="320730"/>
            <a:ext cx="1829299" cy="2253845"/>
            <a:chOff x="3220049" y="320730"/>
            <a:chExt cx="1829299" cy="2253845"/>
          </a:xfrm>
        </p:grpSpPr>
        <p:pic>
          <p:nvPicPr>
            <p:cNvPr id="591" name="Google Shape;591;p59"/>
            <p:cNvPicPr preferRelativeResize="0"/>
            <p:nvPr/>
          </p:nvPicPr>
          <p:blipFill>
            <a:blip r:embed="rId4">
              <a:alphaModFix/>
            </a:blip>
            <a:stretch>
              <a:fillRect/>
            </a:stretch>
          </p:blipFill>
          <p:spPr>
            <a:xfrm>
              <a:off x="3220049" y="320730"/>
              <a:ext cx="1829299" cy="2253845"/>
            </a:xfrm>
            <a:prstGeom prst="rect">
              <a:avLst/>
            </a:prstGeom>
            <a:noFill/>
            <a:ln cap="flat" cmpd="sng" w="9525">
              <a:solidFill>
                <a:schemeClr val="lt1"/>
              </a:solidFill>
              <a:prstDash val="solid"/>
              <a:round/>
              <a:headEnd len="sm" w="sm" type="none"/>
              <a:tailEnd len="sm" w="sm" type="none"/>
            </a:ln>
          </p:spPr>
        </p:pic>
        <p:sp>
          <p:nvSpPr>
            <p:cNvPr id="592" name="Google Shape;592;p59"/>
            <p:cNvSpPr/>
            <p:nvPr/>
          </p:nvSpPr>
          <p:spPr>
            <a:xfrm>
              <a:off x="4459689" y="867242"/>
              <a:ext cx="58200" cy="573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59"/>
          <p:cNvGrpSpPr/>
          <p:nvPr/>
        </p:nvGrpSpPr>
        <p:grpSpPr>
          <a:xfrm>
            <a:off x="3397713" y="2756856"/>
            <a:ext cx="1829301" cy="2201383"/>
            <a:chOff x="3194088" y="2791868"/>
            <a:chExt cx="1829301" cy="2201383"/>
          </a:xfrm>
        </p:grpSpPr>
        <p:pic>
          <p:nvPicPr>
            <p:cNvPr id="594" name="Google Shape;594;p59"/>
            <p:cNvPicPr preferRelativeResize="0"/>
            <p:nvPr/>
          </p:nvPicPr>
          <p:blipFill>
            <a:blip r:embed="rId5">
              <a:alphaModFix/>
            </a:blip>
            <a:stretch>
              <a:fillRect/>
            </a:stretch>
          </p:blipFill>
          <p:spPr>
            <a:xfrm>
              <a:off x="3194088" y="2791868"/>
              <a:ext cx="1829301" cy="2201383"/>
            </a:xfrm>
            <a:prstGeom prst="rect">
              <a:avLst/>
            </a:prstGeom>
            <a:noFill/>
            <a:ln>
              <a:noFill/>
            </a:ln>
          </p:spPr>
        </p:pic>
        <p:sp>
          <p:nvSpPr>
            <p:cNvPr id="595" name="Google Shape;595;p59"/>
            <p:cNvSpPr/>
            <p:nvPr/>
          </p:nvSpPr>
          <p:spPr>
            <a:xfrm>
              <a:off x="4459711" y="3350074"/>
              <a:ext cx="58200" cy="57300"/>
            </a:xfrm>
            <a:prstGeom prst="ellipse">
              <a:avLst/>
            </a:prstGeom>
            <a:solidFill>
              <a:schemeClr val="lt2"/>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6" name="Google Shape;596;p59"/>
          <p:cNvPicPr preferRelativeResize="0"/>
          <p:nvPr/>
        </p:nvPicPr>
        <p:blipFill>
          <a:blip r:embed="rId6">
            <a:alphaModFix/>
          </a:blip>
          <a:stretch>
            <a:fillRect/>
          </a:stretch>
        </p:blipFill>
        <p:spPr>
          <a:xfrm>
            <a:off x="7674525" y="226750"/>
            <a:ext cx="1157776" cy="337375"/>
          </a:xfrm>
          <a:prstGeom prst="rect">
            <a:avLst/>
          </a:prstGeom>
          <a:noFill/>
          <a:ln>
            <a:noFill/>
          </a:ln>
        </p:spPr>
      </p:pic>
      <p:cxnSp>
        <p:nvCxnSpPr>
          <p:cNvPr id="597" name="Google Shape;597;p59"/>
          <p:cNvCxnSpPr>
            <a:stCxn id="584" idx="3"/>
            <a:endCxn id="591" idx="1"/>
          </p:cNvCxnSpPr>
          <p:nvPr/>
        </p:nvCxnSpPr>
        <p:spPr>
          <a:xfrm flipH="1" rot="10800000">
            <a:off x="2046853" y="1447760"/>
            <a:ext cx="1350900" cy="13146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59"/>
          <p:cNvCxnSpPr>
            <a:stCxn id="584" idx="3"/>
            <a:endCxn id="594" idx="1"/>
          </p:cNvCxnSpPr>
          <p:nvPr/>
        </p:nvCxnSpPr>
        <p:spPr>
          <a:xfrm>
            <a:off x="2046853" y="2762360"/>
            <a:ext cx="1350900" cy="10953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59"/>
          <p:cNvCxnSpPr>
            <a:stCxn id="591" idx="3"/>
            <a:endCxn id="587" idx="1"/>
          </p:cNvCxnSpPr>
          <p:nvPr/>
        </p:nvCxnSpPr>
        <p:spPr>
          <a:xfrm>
            <a:off x="5227024" y="1447652"/>
            <a:ext cx="951300" cy="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59"/>
          <p:cNvCxnSpPr>
            <a:stCxn id="594" idx="3"/>
            <a:endCxn id="588" idx="1"/>
          </p:cNvCxnSpPr>
          <p:nvPr/>
        </p:nvCxnSpPr>
        <p:spPr>
          <a:xfrm>
            <a:off x="5227013" y="3857547"/>
            <a:ext cx="903300" cy="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59"/>
          <p:cNvSpPr txBox="1"/>
          <p:nvPr/>
        </p:nvSpPr>
        <p:spPr>
          <a:xfrm>
            <a:off x="6872923" y="2841563"/>
            <a:ext cx="177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Building Instance</a:t>
            </a:r>
            <a:endParaRPr/>
          </a:p>
          <a:p>
            <a:pPr indent="0" lvl="0" marL="0" rtl="0" algn="l">
              <a:spcBef>
                <a:spcPts val="0"/>
              </a:spcBef>
              <a:spcAft>
                <a:spcPts val="0"/>
              </a:spcAft>
              <a:buNone/>
            </a:pPr>
            <a:r>
              <a:rPr lang="en"/>
              <a:t>and Building Type</a:t>
            </a:r>
            <a:endParaRPr/>
          </a:p>
        </p:txBody>
      </p:sp>
      <p:sp>
        <p:nvSpPr>
          <p:cNvPr id="602" name="Google Shape;602;p59"/>
          <p:cNvSpPr txBox="1"/>
          <p:nvPr>
            <p:ph type="title"/>
          </p:nvPr>
        </p:nvSpPr>
        <p:spPr>
          <a:xfrm>
            <a:off x="52075" y="4632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Combine </a:t>
            </a:r>
            <a:r>
              <a:rPr lang="en"/>
              <a:t>building</a:t>
            </a:r>
            <a:r>
              <a:rPr lang="en"/>
              <a:t> type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Fine tuning</a:t>
            </a:r>
            <a:endParaRPr/>
          </a:p>
        </p:txBody>
      </p:sp>
      <p:sp>
        <p:nvSpPr>
          <p:cNvPr id="608" name="Google Shape;60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it can help to avoid over-fitting and make the model more robust.</a:t>
            </a:r>
            <a:endParaRPr sz="1400"/>
          </a:p>
          <a:p>
            <a:pPr indent="0" lvl="0" marL="0" rtl="0" algn="l">
              <a:spcBef>
                <a:spcPts val="1200"/>
              </a:spcBef>
              <a:spcAft>
                <a:spcPts val="0"/>
              </a:spcAft>
              <a:buNone/>
            </a:pPr>
            <a:r>
              <a:rPr lang="en" sz="1400"/>
              <a:t>Usually, we fine-tune some higher-level portions of the network. The reason is that the pre-trained model’s earlier layers contain more generic and fundamental features that could be useful to many tasks, but later or deeper layers become more specific to the details of the classes contained in the original dataset.</a:t>
            </a:r>
            <a:endParaRPr sz="1400"/>
          </a:p>
          <a:p>
            <a:pPr indent="0" lvl="0" marL="0" rtl="0" algn="l">
              <a:spcBef>
                <a:spcPts val="1200"/>
              </a:spcBef>
              <a:spcAft>
                <a:spcPts val="0"/>
              </a:spcAft>
              <a:buNone/>
            </a:pPr>
            <a:r>
              <a:rPr lang="en" sz="1400"/>
              <a:t>In our Fine-Tunned Mask RCNN model, we</a:t>
            </a:r>
            <a:endParaRPr sz="1400"/>
          </a:p>
          <a:p>
            <a:pPr indent="-317500" lvl="0" marL="457200" rtl="0" algn="l">
              <a:spcBef>
                <a:spcPts val="1200"/>
              </a:spcBef>
              <a:spcAft>
                <a:spcPts val="0"/>
              </a:spcAft>
              <a:buSzPts val="1400"/>
              <a:buChar char="●"/>
            </a:pPr>
            <a:r>
              <a:rPr lang="en" sz="1400"/>
              <a:t>Use the pre-trained ResNet model training on the CityScapes dataset; The Cityscapes dataset focuses on semantic understanding of urban street scenes. Cityscapes dataset is similar to our dataset since it contains many buildings </a:t>
            </a:r>
            <a:endParaRPr sz="1400"/>
          </a:p>
          <a:p>
            <a:pPr indent="-317500" lvl="0" marL="457200" rtl="0" algn="l">
              <a:spcBef>
                <a:spcPts val="0"/>
              </a:spcBef>
              <a:spcAft>
                <a:spcPts val="0"/>
              </a:spcAft>
              <a:buSzPts val="1400"/>
              <a:buChar char="●"/>
            </a:pPr>
            <a:r>
              <a:rPr lang="en" sz="1400"/>
              <a:t>2. Keep the parameter of the backbone ResNet, and fine tune the RPN, classifier, and mask heads of the network.</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
        <p:nvSpPr>
          <p:cNvPr id="609" name="Google Shape;609;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a:t>
            </a:r>
            <a:endParaRPr/>
          </a:p>
          <a:p>
            <a:pPr indent="0" lvl="0" marL="0" rtl="0" algn="l">
              <a:spcBef>
                <a:spcPts val="0"/>
              </a:spcBef>
              <a:spcAft>
                <a:spcPts val="0"/>
              </a:spcAft>
              <a:buNone/>
            </a:pPr>
            <a:r>
              <a:t/>
            </a:r>
            <a:endParaRPr/>
          </a:p>
        </p:txBody>
      </p:sp>
      <p:sp>
        <p:nvSpPr>
          <p:cNvPr id="615" name="Google Shape;615;p61"/>
          <p:cNvSpPr txBox="1"/>
          <p:nvPr>
            <p:ph idx="1" type="body"/>
          </p:nvPr>
        </p:nvSpPr>
        <p:spPr>
          <a:xfrm>
            <a:off x="130725" y="1142950"/>
            <a:ext cx="46950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For object detection tasks, we calculate precision and recall using IoU value for a given IoU threshold.</a:t>
            </a:r>
            <a:endParaRPr sz="1600"/>
          </a:p>
          <a:p>
            <a:pPr indent="-330200" lvl="0" marL="457200" rtl="0" algn="l">
              <a:spcBef>
                <a:spcPts val="0"/>
              </a:spcBef>
              <a:spcAft>
                <a:spcPts val="0"/>
              </a:spcAft>
              <a:buSzPts val="1600"/>
              <a:buChar char="●"/>
            </a:pPr>
            <a:r>
              <a:rPr b="1" lang="en" sz="1600"/>
              <a:t>Precision</a:t>
            </a:r>
            <a:r>
              <a:rPr lang="en" sz="1600"/>
              <a:t>: It measures how many of the predictions that model made were actually correct.</a:t>
            </a:r>
            <a:endParaRPr sz="1600"/>
          </a:p>
          <a:p>
            <a:pPr indent="-330200" lvl="0" marL="457200" rtl="0" algn="l">
              <a:spcBef>
                <a:spcPts val="0"/>
              </a:spcBef>
              <a:spcAft>
                <a:spcPts val="0"/>
              </a:spcAft>
              <a:buSzPts val="1600"/>
              <a:buChar char="●"/>
            </a:pPr>
            <a:r>
              <a:rPr b="1" lang="en" sz="1600"/>
              <a:t>Recall </a:t>
            </a:r>
            <a:r>
              <a:rPr lang="en" sz="1600"/>
              <a:t>measures how good you find all the positives</a:t>
            </a:r>
            <a:endParaRPr sz="1600"/>
          </a:p>
          <a:p>
            <a:pPr indent="-330200" lvl="0" marL="457200" rtl="0" algn="l">
              <a:spcBef>
                <a:spcPts val="0"/>
              </a:spcBef>
              <a:spcAft>
                <a:spcPts val="0"/>
              </a:spcAft>
              <a:buSzPts val="1600"/>
              <a:buChar char="●"/>
            </a:pPr>
            <a:r>
              <a:rPr lang="en" sz="1600"/>
              <a:t>For each bounding box, we measure an overlap between the predicted bounding box and the ground truth bounding box. This is measured by </a:t>
            </a:r>
            <a:r>
              <a:rPr b="1" lang="en" sz="1600"/>
              <a:t>IoU</a:t>
            </a:r>
            <a:r>
              <a:rPr lang="en" sz="1600"/>
              <a:t> (intersection over union)</a:t>
            </a:r>
            <a:endParaRPr sz="1600"/>
          </a:p>
          <a:p>
            <a:pPr indent="0" lvl="0" marL="0" rtl="0" algn="l">
              <a:spcBef>
                <a:spcPts val="1200"/>
              </a:spcBef>
              <a:spcAft>
                <a:spcPts val="0"/>
              </a:spcAft>
              <a:buSzPts val="852"/>
              <a:buNone/>
            </a:pPr>
            <a:r>
              <a:t/>
            </a:r>
            <a:endParaRPr sz="1600"/>
          </a:p>
          <a:p>
            <a:pPr indent="0" lvl="0" marL="457200" rtl="0" algn="l">
              <a:spcBef>
                <a:spcPts val="1200"/>
              </a:spcBef>
              <a:spcAft>
                <a:spcPts val="0"/>
              </a:spcAft>
              <a:buSzPts val="852"/>
              <a:buNone/>
            </a:pPr>
            <a:r>
              <a:t/>
            </a:r>
            <a:endParaRPr sz="1600"/>
          </a:p>
          <a:p>
            <a:pPr indent="0" lvl="0" marL="457200" rtl="0" algn="l">
              <a:spcBef>
                <a:spcPts val="1200"/>
              </a:spcBef>
              <a:spcAft>
                <a:spcPts val="1200"/>
              </a:spcAft>
              <a:buSzPts val="852"/>
              <a:buNone/>
            </a:pPr>
            <a:r>
              <a:t/>
            </a:r>
            <a:endParaRPr sz="1600"/>
          </a:p>
        </p:txBody>
      </p:sp>
      <p:sp>
        <p:nvSpPr>
          <p:cNvPr id="616" name="Google Shape;616;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7" name="Google Shape;617;p61"/>
          <p:cNvPicPr preferRelativeResize="0"/>
          <p:nvPr/>
        </p:nvPicPr>
        <p:blipFill>
          <a:blip r:embed="rId3">
            <a:alphaModFix/>
          </a:blip>
          <a:stretch>
            <a:fillRect/>
          </a:stretch>
        </p:blipFill>
        <p:spPr>
          <a:xfrm>
            <a:off x="4755100" y="1457325"/>
            <a:ext cx="4340150" cy="2924175"/>
          </a:xfrm>
          <a:prstGeom prst="rect">
            <a:avLst/>
          </a:prstGeom>
          <a:noFill/>
          <a:ln>
            <a:noFill/>
          </a:ln>
        </p:spPr>
      </p:pic>
      <p:pic>
        <p:nvPicPr>
          <p:cNvPr id="618" name="Google Shape;618;p61"/>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92" name="Google Shape;92;p17"/>
          <p:cNvSpPr txBox="1"/>
          <p:nvPr>
            <p:ph idx="1" type="body"/>
          </p:nvPr>
        </p:nvSpPr>
        <p:spPr>
          <a:xfrm>
            <a:off x="311700" y="1152475"/>
            <a:ext cx="4883400" cy="390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Use image recognition and deep learning techniques to do several </a:t>
            </a:r>
            <a:r>
              <a:rPr b="1" lang="en" sz="1600"/>
              <a:t>tasks</a:t>
            </a:r>
            <a:r>
              <a:rPr lang="en" sz="1600"/>
              <a:t> on the building </a:t>
            </a:r>
            <a:r>
              <a:rPr lang="en" sz="1600"/>
              <a:t>image dataset</a:t>
            </a:r>
            <a:endParaRPr/>
          </a:p>
          <a:p>
            <a:pPr indent="-330200" lvl="0" marL="457200" rtl="0" algn="l">
              <a:spcBef>
                <a:spcPts val="1200"/>
              </a:spcBef>
              <a:spcAft>
                <a:spcPts val="0"/>
              </a:spcAft>
              <a:buSzPts val="1600"/>
              <a:buChar char="●"/>
            </a:pPr>
            <a:r>
              <a:rPr lang="en" sz="1600"/>
              <a:t>Detect the </a:t>
            </a:r>
            <a:r>
              <a:rPr lang="en" sz="1600"/>
              <a:t>building instances and opengings (window and door)</a:t>
            </a:r>
            <a:endParaRPr sz="1600"/>
          </a:p>
          <a:p>
            <a:pPr indent="-330200" lvl="0" marL="457200" rtl="0" algn="l">
              <a:spcBef>
                <a:spcPts val="0"/>
              </a:spcBef>
              <a:spcAft>
                <a:spcPts val="0"/>
              </a:spcAft>
              <a:buSzPts val="1600"/>
              <a:buChar char="●"/>
            </a:pPr>
            <a:r>
              <a:rPr lang="en" sz="1600"/>
              <a:t>Estimate the number of building floor and differences in floor height of adjacent buildings</a:t>
            </a:r>
            <a:endParaRPr sz="1600"/>
          </a:p>
          <a:p>
            <a:pPr indent="-330200" lvl="0" marL="457200" rtl="0" algn="l">
              <a:spcBef>
                <a:spcPts val="0"/>
              </a:spcBef>
              <a:spcAft>
                <a:spcPts val="0"/>
              </a:spcAft>
              <a:buSzPts val="1600"/>
              <a:buChar char="●"/>
            </a:pPr>
            <a:r>
              <a:rPr lang="en" sz="1600"/>
              <a:t>Detect the building type </a:t>
            </a:r>
            <a:endParaRPr sz="1600"/>
          </a:p>
          <a:p>
            <a:pPr indent="-330200" lvl="0" marL="457200" rtl="0" algn="l">
              <a:spcBef>
                <a:spcPts val="0"/>
              </a:spcBef>
              <a:spcAft>
                <a:spcPts val="0"/>
              </a:spcAft>
              <a:buSzPts val="1600"/>
              <a:buChar char="●"/>
            </a:pPr>
            <a:r>
              <a:rPr lang="en" sz="1600"/>
              <a:t>Find the distribution of the buildings</a:t>
            </a:r>
            <a:endParaRPr sz="1600"/>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93" name="Google Shape;93;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4" name="Google Shape;94;p17"/>
          <p:cNvPicPr preferRelativeResize="0"/>
          <p:nvPr/>
        </p:nvPicPr>
        <p:blipFill>
          <a:blip r:embed="rId3">
            <a:alphaModFix/>
          </a:blip>
          <a:stretch>
            <a:fillRect/>
          </a:stretch>
        </p:blipFill>
        <p:spPr>
          <a:xfrm>
            <a:off x="5346900" y="1178500"/>
            <a:ext cx="3353923" cy="3323960"/>
          </a:xfrm>
          <a:prstGeom prst="rect">
            <a:avLst/>
          </a:prstGeom>
          <a:noFill/>
          <a:ln>
            <a:noFill/>
          </a:ln>
        </p:spPr>
      </p:pic>
      <p:pic>
        <p:nvPicPr>
          <p:cNvPr id="95" name="Google Shape;95;p17"/>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Evaluation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24" name="Google Shape;624;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rgbClr val="292929"/>
              </a:buClr>
              <a:buSzPts val="1600"/>
              <a:buFont typeface="Georgia"/>
              <a:buChar char="●"/>
            </a:pPr>
            <a:r>
              <a:rPr lang="en" sz="1600"/>
              <a:t>We set IoU threshold as 0.5, and the IoU value for a prediction is larger than 0.5, then we classify the prediction as True Positive (TF).</a:t>
            </a:r>
            <a:endParaRPr sz="1600"/>
          </a:p>
          <a:p>
            <a:pPr indent="-330200" lvl="0" marL="457200" rtl="0" algn="l">
              <a:spcBef>
                <a:spcPts val="0"/>
              </a:spcBef>
              <a:spcAft>
                <a:spcPts val="0"/>
              </a:spcAft>
              <a:buClr>
                <a:srgbClr val="292929"/>
              </a:buClr>
              <a:buSzPts val="1600"/>
              <a:buFont typeface="Georgia"/>
              <a:buChar char="●"/>
            </a:pPr>
            <a:r>
              <a:rPr lang="en" sz="1600"/>
              <a:t>Mean average precision (mAP): mAP is finding the area under the precision-recall curve at IoU threshold.</a:t>
            </a:r>
            <a:endParaRPr sz="1600"/>
          </a:p>
          <a:p>
            <a:pPr indent="0" lvl="0" marL="0" rtl="0" algn="l">
              <a:spcBef>
                <a:spcPts val="1200"/>
              </a:spcBef>
              <a:spcAft>
                <a:spcPts val="0"/>
              </a:spcAft>
              <a:buNone/>
            </a:pPr>
            <a:r>
              <a:t/>
            </a:r>
            <a:endParaRPr sz="1600"/>
          </a:p>
          <a:p>
            <a:pPr indent="0" lvl="0" marL="0" rtl="0" algn="l">
              <a:spcBef>
                <a:spcPts val="1200"/>
              </a:spcBef>
              <a:spcAft>
                <a:spcPts val="0"/>
              </a:spcAft>
              <a:buNone/>
            </a:pPr>
            <a:r>
              <a:t/>
            </a:r>
            <a:endParaRPr sz="1600"/>
          </a:p>
          <a:p>
            <a:pPr indent="0" lvl="0" marL="0" rtl="0" algn="l">
              <a:spcBef>
                <a:spcPts val="1200"/>
              </a:spcBef>
              <a:spcAft>
                <a:spcPts val="1200"/>
              </a:spcAft>
              <a:buNone/>
            </a:pPr>
            <a:r>
              <a:rPr lang="en" sz="1600"/>
              <a:t>	When mAP</a:t>
            </a:r>
            <a:r>
              <a:rPr baseline="-25000" lang="en" sz="1600"/>
              <a:t>50 </a:t>
            </a:r>
            <a:r>
              <a:rPr lang="en" sz="1600"/>
              <a:t>&gt;70%, we consider this model’s performance is good</a:t>
            </a:r>
            <a:endParaRPr sz="1600"/>
          </a:p>
        </p:txBody>
      </p:sp>
      <p:sp>
        <p:nvSpPr>
          <p:cNvPr id="625" name="Google Shape;62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26" name="Google Shape;626;p62"/>
          <p:cNvPicPr preferRelativeResize="0"/>
          <p:nvPr/>
        </p:nvPicPr>
        <p:blipFill>
          <a:blip r:embed="rId3">
            <a:alphaModFix/>
          </a:blip>
          <a:stretch>
            <a:fillRect/>
          </a:stretch>
        </p:blipFill>
        <p:spPr>
          <a:xfrm>
            <a:off x="828675" y="2496575"/>
            <a:ext cx="4540550" cy="728200"/>
          </a:xfrm>
          <a:prstGeom prst="rect">
            <a:avLst/>
          </a:prstGeom>
          <a:noFill/>
          <a:ln>
            <a:noFill/>
          </a:ln>
        </p:spPr>
      </p:pic>
      <p:pic>
        <p:nvPicPr>
          <p:cNvPr id="627" name="Google Shape;627;p62"/>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Image clustering - DBSCAN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33" name="Google Shape;633;p63"/>
          <p:cNvSpPr txBox="1"/>
          <p:nvPr>
            <p:ph idx="1" type="body"/>
          </p:nvPr>
        </p:nvSpPr>
        <p:spPr>
          <a:xfrm>
            <a:off x="311700" y="1152475"/>
            <a:ext cx="48762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DBSCAN stands for Density-based spatial clustering of applications with noise. This algorithm can identify clusters in large spatial data sets by looking at the local density of based database elements, based on the distance between observed data</a:t>
            </a:r>
            <a:endParaRPr sz="1600"/>
          </a:p>
          <a:p>
            <a:pPr indent="-330200" lvl="0" marL="457200" rtl="0" algn="l">
              <a:spcBef>
                <a:spcPts val="0"/>
              </a:spcBef>
              <a:spcAft>
                <a:spcPts val="0"/>
              </a:spcAft>
              <a:buSzPts val="1600"/>
              <a:buChar char="●"/>
            </a:pPr>
            <a:r>
              <a:rPr lang="en" sz="1600"/>
              <a:t>DBSCAN do not need to predefined the number of clusters</a:t>
            </a:r>
            <a:endParaRPr sz="1600"/>
          </a:p>
          <a:p>
            <a:pPr indent="-330200" lvl="0" marL="457200" rtl="0" algn="l">
              <a:spcBef>
                <a:spcPts val="0"/>
              </a:spcBef>
              <a:spcAft>
                <a:spcPts val="0"/>
              </a:spcAft>
              <a:buSzPts val="1600"/>
              <a:buChar char="●"/>
            </a:pPr>
            <a:r>
              <a:rPr lang="en" sz="1600"/>
              <a:t>There are two key parameters</a:t>
            </a:r>
            <a:endParaRPr sz="1600"/>
          </a:p>
          <a:p>
            <a:pPr indent="-304800" lvl="1" marL="914400" rtl="0" algn="l">
              <a:spcBef>
                <a:spcPts val="0"/>
              </a:spcBef>
              <a:spcAft>
                <a:spcPts val="0"/>
              </a:spcAft>
              <a:buSzPts val="1200"/>
              <a:buChar char="○"/>
            </a:pPr>
            <a:r>
              <a:rPr lang="en" sz="1200"/>
              <a:t>eps: searching radius</a:t>
            </a:r>
            <a:endParaRPr sz="1200"/>
          </a:p>
          <a:p>
            <a:pPr indent="-304800" lvl="1" marL="914400" rtl="0" algn="l">
              <a:spcBef>
                <a:spcPts val="0"/>
              </a:spcBef>
              <a:spcAft>
                <a:spcPts val="0"/>
              </a:spcAft>
              <a:buSzPts val="1200"/>
              <a:buChar char="○"/>
            </a:pPr>
            <a:r>
              <a:rPr lang="en" sz="1200"/>
              <a:t>min_samples: minimum number of points required to form a dense region</a:t>
            </a:r>
            <a:endParaRPr sz="1200"/>
          </a:p>
        </p:txBody>
      </p:sp>
      <p:sp>
        <p:nvSpPr>
          <p:cNvPr id="634" name="Google Shape;63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63"/>
          <p:cNvPicPr preferRelativeResize="0"/>
          <p:nvPr/>
        </p:nvPicPr>
        <p:blipFill>
          <a:blip r:embed="rId3">
            <a:alphaModFix/>
          </a:blip>
          <a:stretch>
            <a:fillRect/>
          </a:stretch>
        </p:blipFill>
        <p:spPr>
          <a:xfrm>
            <a:off x="5147830" y="1242625"/>
            <a:ext cx="3873320" cy="2788775"/>
          </a:xfrm>
          <a:prstGeom prst="rect">
            <a:avLst/>
          </a:prstGeom>
          <a:noFill/>
          <a:ln>
            <a:noFill/>
          </a:ln>
        </p:spPr>
      </p:pic>
      <p:sp>
        <p:nvSpPr>
          <p:cNvPr id="636" name="Google Shape;636;p63"/>
          <p:cNvSpPr txBox="1"/>
          <p:nvPr/>
        </p:nvSpPr>
        <p:spPr>
          <a:xfrm>
            <a:off x="3947325" y="3631200"/>
            <a:ext cx="492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37" name="Google Shape;637;p63"/>
          <p:cNvSpPr txBox="1"/>
          <p:nvPr/>
        </p:nvSpPr>
        <p:spPr>
          <a:xfrm>
            <a:off x="6126050" y="4246375"/>
            <a:ext cx="16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min_samples =4</a:t>
            </a:r>
            <a:endParaRPr>
              <a:solidFill>
                <a:schemeClr val="dk2"/>
              </a:solidFill>
            </a:endParaRPr>
          </a:p>
        </p:txBody>
      </p:sp>
      <p:pic>
        <p:nvPicPr>
          <p:cNvPr id="638" name="Google Shape;638;p63"/>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Set min_sample as 4. After having a deep digging into the cropped building images, we found one single image usually has more than 4 duplications (include itself). we ignore the building if its duplication number is smaller than 4. </a:t>
            </a:r>
            <a:endParaRPr sz="1600"/>
          </a:p>
          <a:p>
            <a:pPr indent="-330200" lvl="0" marL="457200" rtl="0" algn="l">
              <a:spcBef>
                <a:spcPts val="0"/>
              </a:spcBef>
              <a:spcAft>
                <a:spcPts val="0"/>
              </a:spcAft>
              <a:buSzPts val="1600"/>
              <a:buChar char="●"/>
            </a:pPr>
            <a:r>
              <a:t/>
            </a:r>
            <a:endParaRPr sz="1600"/>
          </a:p>
          <a:p>
            <a:pPr indent="-330200" lvl="0" marL="457200" rtl="0" algn="l">
              <a:spcBef>
                <a:spcPts val="0"/>
              </a:spcBef>
              <a:spcAft>
                <a:spcPts val="0"/>
              </a:spcAft>
              <a:buSzPts val="1600"/>
              <a:buChar char="●"/>
            </a:pPr>
            <a:r>
              <a:rPr lang="en" sz="1600"/>
              <a:t>Set eps in range (0.2,0.6,0.02). Loop the DANSCAN method in this range to find the eps that make the predicted clusters having maximum cluster numbers. At the same time, we keep the size of the noise group (in the code, noted as group ’-1’)as small as possible.</a:t>
            </a:r>
            <a:endParaRPr sz="1600"/>
          </a:p>
        </p:txBody>
      </p:sp>
      <p:sp>
        <p:nvSpPr>
          <p:cNvPr id="644" name="Google Shape;64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DoG-Affnet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50" name="Google Shape;650;p65"/>
          <p:cNvSpPr txBox="1"/>
          <p:nvPr>
            <p:ph idx="1" type="body"/>
          </p:nvPr>
        </p:nvSpPr>
        <p:spPr>
          <a:xfrm>
            <a:off x="311700" y="1152475"/>
            <a:ext cx="70878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AffNet is a novel method for learning local affine-covariant regions. The affine shape estimator outperforms the state-of-the-art in image retrieval</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a:t>Affine-covariance is a desirable property of local features since it allows robust matching of images separated by a wide baseline, unlike scale-covariant features like ORB that rely on tests carried out on circular neighborhoods. Affine-covariance is on ellipse neighborhoods</a:t>
            </a:r>
            <a:endParaRPr sz="1600"/>
          </a:p>
          <a:p>
            <a:pPr indent="0" lvl="0" marL="457200" rtl="0" algn="l">
              <a:spcBef>
                <a:spcPts val="1200"/>
              </a:spcBef>
              <a:spcAft>
                <a:spcPts val="1200"/>
              </a:spcAft>
              <a:buNone/>
            </a:pPr>
            <a:r>
              <a:t/>
            </a:r>
            <a:endParaRPr sz="1600"/>
          </a:p>
        </p:txBody>
      </p:sp>
      <p:sp>
        <p:nvSpPr>
          <p:cNvPr id="651" name="Google Shape;65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52" name="Google Shape;652;p65"/>
          <p:cNvPicPr preferRelativeResize="0"/>
          <p:nvPr/>
        </p:nvPicPr>
        <p:blipFill>
          <a:blip r:embed="rId3">
            <a:alphaModFix/>
          </a:blip>
          <a:stretch>
            <a:fillRect/>
          </a:stretch>
        </p:blipFill>
        <p:spPr>
          <a:xfrm>
            <a:off x="7460250" y="1107300"/>
            <a:ext cx="1586325" cy="1518350"/>
          </a:xfrm>
          <a:prstGeom prst="rect">
            <a:avLst/>
          </a:prstGeom>
          <a:noFill/>
          <a:ln>
            <a:noFill/>
          </a:ln>
        </p:spPr>
      </p:pic>
      <p:pic>
        <p:nvPicPr>
          <p:cNvPr id="653" name="Google Shape;653;p65"/>
          <p:cNvPicPr preferRelativeResize="0"/>
          <p:nvPr/>
        </p:nvPicPr>
        <p:blipFill>
          <a:blip r:embed="rId4">
            <a:alphaModFix/>
          </a:blip>
          <a:stretch>
            <a:fillRect/>
          </a:stretch>
        </p:blipFill>
        <p:spPr>
          <a:xfrm>
            <a:off x="7599813" y="2990837"/>
            <a:ext cx="1307200" cy="1307200"/>
          </a:xfrm>
          <a:prstGeom prst="rect">
            <a:avLst/>
          </a:prstGeom>
          <a:noFill/>
          <a:ln>
            <a:noFill/>
          </a:ln>
        </p:spPr>
      </p:pic>
      <p:pic>
        <p:nvPicPr>
          <p:cNvPr id="654" name="Google Shape;654;p65"/>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Distance matrix  </a:t>
            </a:r>
            <a:endParaRPr/>
          </a:p>
          <a:p>
            <a:pPr indent="0" lvl="0" marL="0" rtl="0" algn="l">
              <a:spcBef>
                <a:spcPts val="0"/>
              </a:spcBef>
              <a:spcAft>
                <a:spcPts val="0"/>
              </a:spcAft>
              <a:buNone/>
            </a:pPr>
            <a:r>
              <a:t/>
            </a:r>
            <a:endParaRPr/>
          </a:p>
        </p:txBody>
      </p:sp>
      <p:sp>
        <p:nvSpPr>
          <p:cNvPr id="660" name="Google Shape;660;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100000"/>
              </a:lnSpc>
              <a:spcBef>
                <a:spcPts val="0"/>
              </a:spcBef>
              <a:spcAft>
                <a:spcPts val="0"/>
              </a:spcAft>
              <a:buSzPts val="1600"/>
              <a:buChar char="●"/>
            </a:pPr>
            <a:r>
              <a:rPr lang="en" sz="1600"/>
              <a:t>Since image clustering is based on the distance, we convert the matching matrix M to distance matrix D</a:t>
            </a:r>
            <a:endParaRPr sz="1600"/>
          </a:p>
          <a:p>
            <a:pPr indent="0" lvl="0" marL="457200" rtl="0" algn="l">
              <a:lnSpc>
                <a:spcPct val="100000"/>
              </a:lnSpc>
              <a:spcBef>
                <a:spcPts val="0"/>
              </a:spcBef>
              <a:spcAft>
                <a:spcPts val="0"/>
              </a:spcAft>
              <a:buNone/>
            </a:pPr>
            <a:r>
              <a:t/>
            </a:r>
            <a:endParaRPr sz="1600"/>
          </a:p>
          <a:p>
            <a:pPr indent="-330200" lvl="0" marL="457200" rtl="0" algn="l">
              <a:lnSpc>
                <a:spcPct val="100000"/>
              </a:lnSpc>
              <a:spcBef>
                <a:spcPts val="0"/>
              </a:spcBef>
              <a:spcAft>
                <a:spcPts val="0"/>
              </a:spcAft>
              <a:buSzPts val="1600"/>
              <a:buChar char="●"/>
            </a:pPr>
            <a:r>
              <a:rPr lang="en" sz="1600"/>
              <a:t>Algorithm</a:t>
            </a:r>
            <a:endParaRPr sz="1600"/>
          </a:p>
          <a:p>
            <a:pPr indent="-330200" lvl="1" marL="914400" rtl="0" algn="l">
              <a:lnSpc>
                <a:spcPct val="100000"/>
              </a:lnSpc>
              <a:spcBef>
                <a:spcPts val="0"/>
              </a:spcBef>
              <a:spcAft>
                <a:spcPts val="0"/>
              </a:spcAft>
              <a:buSzPts val="1600"/>
              <a:buChar char="○"/>
            </a:pPr>
            <a:r>
              <a:rPr lang="en" sz="1600"/>
              <a:t>Take the reciprocal of each number in M</a:t>
            </a:r>
            <a:endParaRPr sz="1600"/>
          </a:p>
          <a:p>
            <a:pPr indent="-330200" lvl="1" marL="914400" rtl="0" algn="l">
              <a:lnSpc>
                <a:spcPct val="100000"/>
              </a:lnSpc>
              <a:spcBef>
                <a:spcPts val="0"/>
              </a:spcBef>
              <a:spcAft>
                <a:spcPts val="0"/>
              </a:spcAft>
              <a:buSzPts val="1600"/>
              <a:buChar char="○"/>
            </a:pPr>
            <a:r>
              <a:rPr lang="en" sz="1600"/>
              <a:t>If reciprocal is infinite, reset it as 1( largest distance is 1)</a:t>
            </a:r>
            <a:endParaRPr sz="1600"/>
          </a:p>
          <a:p>
            <a:pPr indent="-330200" lvl="1" marL="914400" rtl="0" algn="l">
              <a:lnSpc>
                <a:spcPct val="100000"/>
              </a:lnSpc>
              <a:spcBef>
                <a:spcPts val="0"/>
              </a:spcBef>
              <a:spcAft>
                <a:spcPts val="0"/>
              </a:spcAft>
              <a:buSzPts val="1600"/>
              <a:buChar char="○"/>
            </a:pPr>
            <a:r>
              <a:rPr lang="en" sz="1600"/>
              <a:t>Set the diagonal value of M as 0  (distance between same building is 0)</a:t>
            </a:r>
            <a:endParaRPr sz="1600"/>
          </a:p>
        </p:txBody>
      </p:sp>
      <p:sp>
        <p:nvSpPr>
          <p:cNvPr id="661" name="Google Shape;66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66"/>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Building</a:t>
            </a:r>
            <a:r>
              <a:rPr lang="en"/>
              <a:t> type</a:t>
            </a:r>
            <a:endParaRPr/>
          </a:p>
        </p:txBody>
      </p:sp>
      <p:sp>
        <p:nvSpPr>
          <p:cNvPr id="101" name="Google Shape;101;p18"/>
          <p:cNvSpPr txBox="1"/>
          <p:nvPr>
            <p:ph idx="1" type="body"/>
          </p:nvPr>
        </p:nvSpPr>
        <p:spPr>
          <a:xfrm>
            <a:off x="413525" y="1246813"/>
            <a:ext cx="2712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In our project, we consider to predict three building types:</a:t>
            </a:r>
            <a:endParaRPr sz="1600"/>
          </a:p>
          <a:p>
            <a:pPr indent="-330200" lvl="0" marL="457200" rtl="0" algn="l">
              <a:spcBef>
                <a:spcPts val="1200"/>
              </a:spcBef>
              <a:spcAft>
                <a:spcPts val="0"/>
              </a:spcAft>
              <a:buSzPts val="1600"/>
              <a:buChar char="●"/>
            </a:pPr>
            <a:r>
              <a:rPr lang="en" sz="1600"/>
              <a:t>Masonry: stone </a:t>
            </a:r>
            <a:endParaRPr sz="1600"/>
          </a:p>
          <a:p>
            <a:pPr indent="-330200" lvl="0" marL="457200" rtl="0" algn="l">
              <a:spcBef>
                <a:spcPts val="0"/>
              </a:spcBef>
              <a:spcAft>
                <a:spcPts val="0"/>
              </a:spcAft>
              <a:buSzPts val="1600"/>
              <a:buChar char="●"/>
            </a:pPr>
            <a:r>
              <a:rPr lang="en" sz="1600"/>
              <a:t>M6: concrete block</a:t>
            </a:r>
            <a:endParaRPr sz="1600"/>
          </a:p>
          <a:p>
            <a:pPr indent="-330200" lvl="0" marL="457200" rtl="0" algn="l">
              <a:spcBef>
                <a:spcPts val="0"/>
              </a:spcBef>
              <a:spcAft>
                <a:spcPts val="0"/>
              </a:spcAft>
              <a:buSzPts val="1600"/>
              <a:buChar char="●"/>
            </a:pPr>
            <a:r>
              <a:rPr lang="en" sz="1600"/>
              <a:t>RCW: reinforced concrete wall</a:t>
            </a:r>
            <a:endParaRPr sz="1600"/>
          </a:p>
        </p:txBody>
      </p:sp>
      <p:sp>
        <p:nvSpPr>
          <p:cNvPr id="102" name="Google Shape;10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3" name="Google Shape;103;p18"/>
          <p:cNvPicPr preferRelativeResize="0"/>
          <p:nvPr/>
        </p:nvPicPr>
        <p:blipFill>
          <a:blip r:embed="rId3">
            <a:alphaModFix/>
          </a:blip>
          <a:stretch>
            <a:fillRect/>
          </a:stretch>
        </p:blipFill>
        <p:spPr>
          <a:xfrm>
            <a:off x="3126425" y="1103613"/>
            <a:ext cx="5458724" cy="3473725"/>
          </a:xfrm>
          <a:prstGeom prst="rect">
            <a:avLst/>
          </a:prstGeom>
          <a:noFill/>
          <a:ln>
            <a:noFill/>
          </a:ln>
        </p:spPr>
      </p:pic>
      <p:pic>
        <p:nvPicPr>
          <p:cNvPr id="104" name="Google Shape;104;p18"/>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nnotation</a:t>
            </a:r>
            <a:endParaRPr/>
          </a:p>
        </p:txBody>
      </p:sp>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1" name="Google Shape;111;p19"/>
          <p:cNvPicPr preferRelativeResize="0"/>
          <p:nvPr/>
        </p:nvPicPr>
        <p:blipFill>
          <a:blip r:embed="rId3">
            <a:alphaModFix/>
          </a:blip>
          <a:stretch>
            <a:fillRect/>
          </a:stretch>
        </p:blipFill>
        <p:spPr>
          <a:xfrm>
            <a:off x="545612" y="1928200"/>
            <a:ext cx="4057924" cy="3031900"/>
          </a:xfrm>
          <a:prstGeom prst="rect">
            <a:avLst/>
          </a:prstGeom>
          <a:noFill/>
          <a:ln>
            <a:noFill/>
          </a:ln>
        </p:spPr>
      </p:pic>
      <p:sp>
        <p:nvSpPr>
          <p:cNvPr id="112" name="Google Shape;112;p19"/>
          <p:cNvSpPr txBox="1"/>
          <p:nvPr/>
        </p:nvSpPr>
        <p:spPr>
          <a:xfrm>
            <a:off x="444175" y="1066000"/>
            <a:ext cx="80283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dk2"/>
                </a:solidFill>
              </a:rPr>
              <a:t>Use </a:t>
            </a:r>
            <a:r>
              <a:rPr lang="en" sz="1600">
                <a:solidFill>
                  <a:schemeClr val="dk2"/>
                </a:solidFill>
              </a:rPr>
              <a:t>VGG Image Annotator</a:t>
            </a:r>
            <a:r>
              <a:rPr lang="en" sz="1600">
                <a:solidFill>
                  <a:schemeClr val="dk2"/>
                </a:solidFill>
              </a:rPr>
              <a:t> to annotate images. We have two types of labeling </a:t>
            </a:r>
            <a:endParaRPr sz="1200"/>
          </a:p>
        </p:txBody>
      </p:sp>
      <p:sp>
        <p:nvSpPr>
          <p:cNvPr id="113" name="Google Shape;113;p19"/>
          <p:cNvSpPr txBox="1"/>
          <p:nvPr/>
        </p:nvSpPr>
        <p:spPr>
          <a:xfrm>
            <a:off x="353225" y="1497100"/>
            <a:ext cx="4011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solidFill>
                  <a:schemeClr val="dk2"/>
                </a:solidFill>
              </a:rPr>
              <a:t>Annotate ‘building’ and ‘opening’ </a:t>
            </a:r>
            <a:endParaRPr sz="1600">
              <a:solidFill>
                <a:schemeClr val="dk2"/>
              </a:solidFill>
            </a:endParaRPr>
          </a:p>
        </p:txBody>
      </p:sp>
      <p:pic>
        <p:nvPicPr>
          <p:cNvPr id="114" name="Google Shape;114;p19"/>
          <p:cNvPicPr preferRelativeResize="0"/>
          <p:nvPr/>
        </p:nvPicPr>
        <p:blipFill>
          <a:blip r:embed="rId4">
            <a:alphaModFix/>
          </a:blip>
          <a:stretch>
            <a:fillRect/>
          </a:stretch>
        </p:blipFill>
        <p:spPr>
          <a:xfrm>
            <a:off x="5229650" y="1928200"/>
            <a:ext cx="2520824" cy="3031899"/>
          </a:xfrm>
          <a:prstGeom prst="rect">
            <a:avLst/>
          </a:prstGeom>
          <a:noFill/>
          <a:ln>
            <a:noFill/>
          </a:ln>
        </p:spPr>
      </p:pic>
      <p:sp>
        <p:nvSpPr>
          <p:cNvPr id="115" name="Google Shape;115;p19"/>
          <p:cNvSpPr txBox="1"/>
          <p:nvPr/>
        </p:nvSpPr>
        <p:spPr>
          <a:xfrm>
            <a:off x="4580525" y="1497100"/>
            <a:ext cx="4011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Char char="●"/>
            </a:pPr>
            <a:r>
              <a:rPr lang="en" sz="1600">
                <a:solidFill>
                  <a:schemeClr val="dk2"/>
                </a:solidFill>
              </a:rPr>
              <a:t>Annotate ‘Masonry’, ‘M6’ and ‘RCW’</a:t>
            </a:r>
            <a:endParaRPr sz="1600">
              <a:solidFill>
                <a:schemeClr val="dk2"/>
              </a:solidFill>
            </a:endParaRPr>
          </a:p>
        </p:txBody>
      </p:sp>
      <p:pic>
        <p:nvPicPr>
          <p:cNvPr id="116" name="Google Shape;116;p19"/>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220"/>
              <a:t>Approach</a:t>
            </a:r>
            <a:endParaRPr sz="3240"/>
          </a:p>
        </p:txBody>
      </p:sp>
      <p:sp>
        <p:nvSpPr>
          <p:cNvPr id="122" name="Google Shape;12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3" name="Google Shape;123;p20"/>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Approach </a:t>
            </a:r>
            <a:endParaRPr/>
          </a:p>
        </p:txBody>
      </p:sp>
      <p:sp>
        <p:nvSpPr>
          <p:cNvPr id="129" name="Google Shape;129;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30" name="Google Shape;130;p21"/>
          <p:cNvSpPr txBox="1"/>
          <p:nvPr/>
        </p:nvSpPr>
        <p:spPr>
          <a:xfrm>
            <a:off x="524200" y="1075525"/>
            <a:ext cx="614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Model 1: Cascaded </a:t>
            </a:r>
            <a:endParaRPr sz="2000"/>
          </a:p>
        </p:txBody>
      </p:sp>
      <p:sp>
        <p:nvSpPr>
          <p:cNvPr id="131" name="Google Shape;131;p21"/>
          <p:cNvSpPr txBox="1"/>
          <p:nvPr/>
        </p:nvSpPr>
        <p:spPr>
          <a:xfrm>
            <a:off x="3563913" y="1950975"/>
            <a:ext cx="15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2" name="Google Shape;132;p21"/>
          <p:cNvSpPr/>
          <p:nvPr/>
        </p:nvSpPr>
        <p:spPr>
          <a:xfrm>
            <a:off x="586125" y="1680725"/>
            <a:ext cx="843900" cy="4926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133" name="Google Shape;133;p21"/>
          <p:cNvSpPr/>
          <p:nvPr/>
        </p:nvSpPr>
        <p:spPr>
          <a:xfrm>
            <a:off x="1857375" y="1640675"/>
            <a:ext cx="1279200" cy="572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a:p>
            <a:pPr indent="0" lvl="0" marL="0" rtl="0" algn="l">
              <a:spcBef>
                <a:spcPts val="0"/>
              </a:spcBef>
              <a:spcAft>
                <a:spcPts val="0"/>
              </a:spcAft>
              <a:buNone/>
            </a:pPr>
            <a:r>
              <a:rPr lang="en"/>
              <a:t>Mask-RCNN</a:t>
            </a:r>
            <a:endParaRPr/>
          </a:p>
        </p:txBody>
      </p:sp>
      <p:sp>
        <p:nvSpPr>
          <p:cNvPr id="134" name="Google Shape;134;p21"/>
          <p:cNvSpPr/>
          <p:nvPr/>
        </p:nvSpPr>
        <p:spPr>
          <a:xfrm>
            <a:off x="3501676" y="1640675"/>
            <a:ext cx="16518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 Instances and openings</a:t>
            </a:r>
            <a:endParaRPr/>
          </a:p>
        </p:txBody>
      </p:sp>
      <p:cxnSp>
        <p:nvCxnSpPr>
          <p:cNvPr id="135" name="Google Shape;135;p21"/>
          <p:cNvCxnSpPr>
            <a:endCxn id="133" idx="1"/>
          </p:cNvCxnSpPr>
          <p:nvPr/>
        </p:nvCxnSpPr>
        <p:spPr>
          <a:xfrm flipH="1" rot="10800000">
            <a:off x="1430175" y="1927025"/>
            <a:ext cx="427200" cy="24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1"/>
          <p:cNvCxnSpPr>
            <a:stCxn id="133" idx="3"/>
            <a:endCxn id="134" idx="1"/>
          </p:cNvCxnSpPr>
          <p:nvPr/>
        </p:nvCxnSpPr>
        <p:spPr>
          <a:xfrm>
            <a:off x="3136575" y="1927025"/>
            <a:ext cx="365100" cy="0"/>
          </a:xfrm>
          <a:prstGeom prst="straightConnector1">
            <a:avLst/>
          </a:prstGeom>
          <a:noFill/>
          <a:ln cap="flat" cmpd="sng" w="9525">
            <a:solidFill>
              <a:schemeClr val="dk2"/>
            </a:solidFill>
            <a:prstDash val="solid"/>
            <a:round/>
            <a:headEnd len="med" w="med" type="none"/>
            <a:tailEnd len="med" w="med" type="triangle"/>
          </a:ln>
        </p:spPr>
      </p:cxnSp>
      <p:grpSp>
        <p:nvGrpSpPr>
          <p:cNvPr id="137" name="Google Shape;137;p21"/>
          <p:cNvGrpSpPr/>
          <p:nvPr/>
        </p:nvGrpSpPr>
        <p:grpSpPr>
          <a:xfrm>
            <a:off x="5518575" y="2074150"/>
            <a:ext cx="2981375" cy="572700"/>
            <a:chOff x="5518575" y="2017000"/>
            <a:chExt cx="2981375" cy="572700"/>
          </a:xfrm>
        </p:grpSpPr>
        <p:sp>
          <p:nvSpPr>
            <p:cNvPr id="138" name="Google Shape;138;p21"/>
            <p:cNvSpPr/>
            <p:nvPr/>
          </p:nvSpPr>
          <p:spPr>
            <a:xfrm>
              <a:off x="5518575" y="2017000"/>
              <a:ext cx="1527300" cy="572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Threshold of </a:t>
              </a:r>
              <a:r>
                <a:rPr lang="en"/>
                <a:t>Opening/facade</a:t>
              </a:r>
              <a:endParaRPr/>
            </a:p>
          </p:txBody>
        </p:sp>
        <p:sp>
          <p:nvSpPr>
            <p:cNvPr id="139" name="Google Shape;139;p21"/>
            <p:cNvSpPr/>
            <p:nvPr/>
          </p:nvSpPr>
          <p:spPr>
            <a:xfrm>
              <a:off x="7265750" y="2017000"/>
              <a:ext cx="12342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 type</a:t>
              </a:r>
              <a:endParaRPr/>
            </a:p>
          </p:txBody>
        </p:sp>
        <p:cxnSp>
          <p:nvCxnSpPr>
            <p:cNvPr id="140" name="Google Shape;140;p21"/>
            <p:cNvCxnSpPr>
              <a:stCxn id="138" idx="3"/>
              <a:endCxn id="139" idx="1"/>
            </p:cNvCxnSpPr>
            <p:nvPr/>
          </p:nvCxnSpPr>
          <p:spPr>
            <a:xfrm>
              <a:off x="7045875" y="2303350"/>
              <a:ext cx="219900" cy="0"/>
            </a:xfrm>
            <a:prstGeom prst="straightConnector1">
              <a:avLst/>
            </a:prstGeom>
            <a:noFill/>
            <a:ln cap="flat" cmpd="sng" w="9525">
              <a:solidFill>
                <a:schemeClr val="dk2"/>
              </a:solidFill>
              <a:prstDash val="solid"/>
              <a:round/>
              <a:headEnd len="med" w="med" type="none"/>
              <a:tailEnd len="med" w="med" type="triangle"/>
            </a:ln>
          </p:spPr>
        </p:cxnSp>
      </p:grpSp>
      <p:grpSp>
        <p:nvGrpSpPr>
          <p:cNvPr id="141" name="Google Shape;141;p21"/>
          <p:cNvGrpSpPr/>
          <p:nvPr/>
        </p:nvGrpSpPr>
        <p:grpSpPr>
          <a:xfrm>
            <a:off x="524200" y="2284600"/>
            <a:ext cx="4629276" cy="1304375"/>
            <a:chOff x="524200" y="2974125"/>
            <a:chExt cx="4629276" cy="1304375"/>
          </a:xfrm>
        </p:grpSpPr>
        <p:sp>
          <p:nvSpPr>
            <p:cNvPr id="142" name="Google Shape;142;p21"/>
            <p:cNvSpPr txBox="1"/>
            <p:nvPr/>
          </p:nvSpPr>
          <p:spPr>
            <a:xfrm>
              <a:off x="524200" y="2974125"/>
              <a:ext cx="404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Model 2: Multi-task</a:t>
              </a:r>
              <a:endParaRPr sz="2000"/>
            </a:p>
          </p:txBody>
        </p:sp>
        <p:sp>
          <p:nvSpPr>
            <p:cNvPr id="143" name="Google Shape;143;p21"/>
            <p:cNvSpPr txBox="1"/>
            <p:nvPr/>
          </p:nvSpPr>
          <p:spPr>
            <a:xfrm>
              <a:off x="3563913" y="3878300"/>
              <a:ext cx="15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 name="Google Shape;144;p21"/>
            <p:cNvSpPr/>
            <p:nvPr/>
          </p:nvSpPr>
          <p:spPr>
            <a:xfrm>
              <a:off x="586125" y="3608050"/>
              <a:ext cx="843900" cy="492600"/>
            </a:xfrm>
            <a:prstGeom prst="snip1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Images</a:t>
              </a:r>
              <a:endParaRPr/>
            </a:p>
          </p:txBody>
        </p:sp>
        <p:sp>
          <p:nvSpPr>
            <p:cNvPr id="145" name="Google Shape;145;p21"/>
            <p:cNvSpPr/>
            <p:nvPr/>
          </p:nvSpPr>
          <p:spPr>
            <a:xfrm>
              <a:off x="1857375" y="3568000"/>
              <a:ext cx="1279200" cy="572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a:p>
              <a:pPr indent="0" lvl="0" marL="0" rtl="0" algn="l">
                <a:spcBef>
                  <a:spcPts val="0"/>
                </a:spcBef>
                <a:spcAft>
                  <a:spcPts val="0"/>
                </a:spcAft>
                <a:buNone/>
              </a:pPr>
              <a:r>
                <a:rPr lang="en"/>
                <a:t>Mask-RCNN</a:t>
              </a:r>
              <a:endParaRPr/>
            </a:p>
          </p:txBody>
        </p:sp>
        <p:sp>
          <p:nvSpPr>
            <p:cNvPr id="146" name="Google Shape;146;p21"/>
            <p:cNvSpPr/>
            <p:nvPr/>
          </p:nvSpPr>
          <p:spPr>
            <a:xfrm>
              <a:off x="3501676" y="3568000"/>
              <a:ext cx="16518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 Instances and </a:t>
              </a:r>
              <a:r>
                <a:rPr lang="en">
                  <a:solidFill>
                    <a:schemeClr val="dk1"/>
                  </a:solidFill>
                </a:rPr>
                <a:t>types</a:t>
              </a:r>
              <a:endParaRPr/>
            </a:p>
          </p:txBody>
        </p:sp>
        <p:cxnSp>
          <p:nvCxnSpPr>
            <p:cNvPr id="147" name="Google Shape;147;p21"/>
            <p:cNvCxnSpPr>
              <a:endCxn id="145" idx="1"/>
            </p:cNvCxnSpPr>
            <p:nvPr/>
          </p:nvCxnSpPr>
          <p:spPr>
            <a:xfrm flipH="1" rot="10800000">
              <a:off x="1430175" y="3854350"/>
              <a:ext cx="427200" cy="2400"/>
            </a:xfrm>
            <a:prstGeom prst="straightConnector1">
              <a:avLst/>
            </a:prstGeom>
            <a:noFill/>
            <a:ln cap="flat" cmpd="sng" w="9525">
              <a:solidFill>
                <a:schemeClr val="dk2"/>
              </a:solidFill>
              <a:prstDash val="solid"/>
              <a:round/>
              <a:headEnd len="med" w="med" type="none"/>
              <a:tailEnd len="med" w="med" type="triangle"/>
            </a:ln>
          </p:spPr>
        </p:cxnSp>
        <p:cxnSp>
          <p:nvCxnSpPr>
            <p:cNvPr id="148" name="Google Shape;148;p21"/>
            <p:cNvCxnSpPr>
              <a:stCxn id="145" idx="3"/>
              <a:endCxn id="146" idx="1"/>
            </p:cNvCxnSpPr>
            <p:nvPr/>
          </p:nvCxnSpPr>
          <p:spPr>
            <a:xfrm>
              <a:off x="3136575" y="3854350"/>
              <a:ext cx="365100" cy="0"/>
            </a:xfrm>
            <a:prstGeom prst="straightConnector1">
              <a:avLst/>
            </a:prstGeom>
            <a:noFill/>
            <a:ln cap="flat" cmpd="sng" w="9525">
              <a:solidFill>
                <a:schemeClr val="dk2"/>
              </a:solidFill>
              <a:prstDash val="solid"/>
              <a:round/>
              <a:headEnd len="med" w="med" type="none"/>
              <a:tailEnd len="med" w="med" type="triangle"/>
            </a:ln>
          </p:spPr>
        </p:cxnSp>
      </p:grpSp>
      <p:grpSp>
        <p:nvGrpSpPr>
          <p:cNvPr id="149" name="Google Shape;149;p21"/>
          <p:cNvGrpSpPr/>
          <p:nvPr/>
        </p:nvGrpSpPr>
        <p:grpSpPr>
          <a:xfrm>
            <a:off x="524200" y="3588975"/>
            <a:ext cx="7993350" cy="1201900"/>
            <a:chOff x="524200" y="3664550"/>
            <a:chExt cx="7993350" cy="1201900"/>
          </a:xfrm>
        </p:grpSpPr>
        <p:sp>
          <p:nvSpPr>
            <p:cNvPr id="150" name="Google Shape;150;p21"/>
            <p:cNvSpPr txBox="1"/>
            <p:nvPr/>
          </p:nvSpPr>
          <p:spPr>
            <a:xfrm>
              <a:off x="524200" y="3664550"/>
              <a:ext cx="4047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Model: Duplication detection</a:t>
              </a:r>
              <a:endParaRPr sz="2000"/>
            </a:p>
          </p:txBody>
        </p:sp>
        <p:grpSp>
          <p:nvGrpSpPr>
            <p:cNvPr id="151" name="Google Shape;151;p21"/>
            <p:cNvGrpSpPr/>
            <p:nvPr/>
          </p:nvGrpSpPr>
          <p:grpSpPr>
            <a:xfrm>
              <a:off x="595976" y="4157150"/>
              <a:ext cx="7921574" cy="709300"/>
              <a:chOff x="595976" y="4259625"/>
              <a:chExt cx="7921574" cy="709300"/>
            </a:xfrm>
          </p:grpSpPr>
          <p:sp>
            <p:nvSpPr>
              <p:cNvPr id="152" name="Google Shape;152;p21"/>
              <p:cNvSpPr txBox="1"/>
              <p:nvPr/>
            </p:nvSpPr>
            <p:spPr>
              <a:xfrm>
                <a:off x="3563913" y="4568725"/>
                <a:ext cx="15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3" name="Google Shape;153;p21"/>
              <p:cNvSpPr/>
              <p:nvPr/>
            </p:nvSpPr>
            <p:spPr>
              <a:xfrm>
                <a:off x="2610400" y="4259625"/>
                <a:ext cx="2047200" cy="572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Keypoint matching and DBSCAN clustering</a:t>
                </a:r>
                <a:endParaRPr/>
              </a:p>
            </p:txBody>
          </p:sp>
          <p:sp>
            <p:nvSpPr>
              <p:cNvPr id="154" name="Google Shape;154;p21"/>
              <p:cNvSpPr/>
              <p:nvPr/>
            </p:nvSpPr>
            <p:spPr>
              <a:xfrm>
                <a:off x="595976" y="4259625"/>
                <a:ext cx="16518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 Instances </a:t>
                </a:r>
                <a:endParaRPr/>
              </a:p>
            </p:txBody>
          </p:sp>
          <p:cxnSp>
            <p:nvCxnSpPr>
              <p:cNvPr id="155" name="Google Shape;155;p21"/>
              <p:cNvCxnSpPr>
                <a:stCxn id="154" idx="3"/>
                <a:endCxn id="153" idx="1"/>
              </p:cNvCxnSpPr>
              <p:nvPr/>
            </p:nvCxnSpPr>
            <p:spPr>
              <a:xfrm>
                <a:off x="2247776" y="4545975"/>
                <a:ext cx="362700" cy="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1"/>
              <p:cNvSpPr/>
              <p:nvPr/>
            </p:nvSpPr>
            <p:spPr>
              <a:xfrm>
                <a:off x="5020225" y="4259625"/>
                <a:ext cx="15273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Distinct buildings </a:t>
                </a:r>
                <a:endParaRPr/>
              </a:p>
            </p:txBody>
          </p:sp>
          <p:cxnSp>
            <p:nvCxnSpPr>
              <p:cNvPr id="157" name="Google Shape;157;p21"/>
              <p:cNvCxnSpPr>
                <a:stCxn id="153" idx="3"/>
                <a:endCxn id="156" idx="1"/>
              </p:cNvCxnSpPr>
              <p:nvPr/>
            </p:nvCxnSpPr>
            <p:spPr>
              <a:xfrm>
                <a:off x="4657600" y="4545975"/>
                <a:ext cx="362700" cy="0"/>
              </a:xfrm>
              <a:prstGeom prst="straightConnector1">
                <a:avLst/>
              </a:prstGeom>
              <a:noFill/>
              <a:ln cap="flat" cmpd="sng" w="9525">
                <a:solidFill>
                  <a:schemeClr val="dk2"/>
                </a:solidFill>
                <a:prstDash val="solid"/>
                <a:round/>
                <a:headEnd len="med" w="med" type="none"/>
                <a:tailEnd len="med" w="med" type="triangle"/>
              </a:ln>
            </p:spPr>
          </p:cxnSp>
          <p:sp>
            <p:nvSpPr>
              <p:cNvPr id="158" name="Google Shape;158;p21"/>
              <p:cNvSpPr/>
              <p:nvPr/>
            </p:nvSpPr>
            <p:spPr>
              <a:xfrm>
                <a:off x="6910150" y="4259625"/>
                <a:ext cx="16074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Building</a:t>
                </a:r>
                <a:r>
                  <a:rPr lang="en"/>
                  <a:t> number</a:t>
                </a:r>
                <a:endParaRPr/>
              </a:p>
            </p:txBody>
          </p:sp>
          <p:cxnSp>
            <p:nvCxnSpPr>
              <p:cNvPr id="159" name="Google Shape;159;p21"/>
              <p:cNvCxnSpPr>
                <a:stCxn id="156" idx="3"/>
                <a:endCxn id="158" idx="1"/>
              </p:cNvCxnSpPr>
              <p:nvPr/>
            </p:nvCxnSpPr>
            <p:spPr>
              <a:xfrm>
                <a:off x="6547525" y="4545975"/>
                <a:ext cx="362700" cy="0"/>
              </a:xfrm>
              <a:prstGeom prst="straightConnector1">
                <a:avLst/>
              </a:prstGeom>
              <a:noFill/>
              <a:ln cap="flat" cmpd="sng" w="9525">
                <a:solidFill>
                  <a:schemeClr val="dk2"/>
                </a:solidFill>
                <a:prstDash val="solid"/>
                <a:round/>
                <a:headEnd len="med" w="med" type="none"/>
                <a:tailEnd len="med" w="med" type="triangle"/>
              </a:ln>
            </p:spPr>
          </p:cxnSp>
        </p:grpSp>
      </p:grpSp>
      <p:grpSp>
        <p:nvGrpSpPr>
          <p:cNvPr id="160" name="Google Shape;160;p21"/>
          <p:cNvGrpSpPr/>
          <p:nvPr/>
        </p:nvGrpSpPr>
        <p:grpSpPr>
          <a:xfrm>
            <a:off x="5567375" y="1354313"/>
            <a:ext cx="2713500" cy="572700"/>
            <a:chOff x="5491175" y="959225"/>
            <a:chExt cx="2713500" cy="572700"/>
          </a:xfrm>
        </p:grpSpPr>
        <p:sp>
          <p:nvSpPr>
            <p:cNvPr id="161" name="Google Shape;161;p21"/>
            <p:cNvSpPr/>
            <p:nvPr/>
          </p:nvSpPr>
          <p:spPr>
            <a:xfrm>
              <a:off x="5491175" y="959225"/>
              <a:ext cx="1279200" cy="5727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Detect floor</a:t>
              </a:r>
              <a:endParaRPr/>
            </a:p>
          </p:txBody>
        </p:sp>
        <p:sp>
          <p:nvSpPr>
            <p:cNvPr id="162" name="Google Shape;162;p21"/>
            <p:cNvSpPr/>
            <p:nvPr/>
          </p:nvSpPr>
          <p:spPr>
            <a:xfrm>
              <a:off x="7046975" y="959225"/>
              <a:ext cx="1157700" cy="572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Floor level</a:t>
              </a:r>
              <a:endParaRPr/>
            </a:p>
          </p:txBody>
        </p:sp>
        <p:cxnSp>
          <p:nvCxnSpPr>
            <p:cNvPr id="163" name="Google Shape;163;p21"/>
            <p:cNvCxnSpPr>
              <a:stCxn id="161" idx="3"/>
              <a:endCxn id="162" idx="1"/>
            </p:cNvCxnSpPr>
            <p:nvPr/>
          </p:nvCxnSpPr>
          <p:spPr>
            <a:xfrm>
              <a:off x="6770375" y="1245575"/>
              <a:ext cx="276600" cy="0"/>
            </a:xfrm>
            <a:prstGeom prst="straightConnector1">
              <a:avLst/>
            </a:prstGeom>
            <a:noFill/>
            <a:ln cap="flat" cmpd="sng" w="9525">
              <a:solidFill>
                <a:schemeClr val="dk2"/>
              </a:solidFill>
              <a:prstDash val="solid"/>
              <a:round/>
              <a:headEnd len="med" w="med" type="none"/>
              <a:tailEnd len="med" w="med" type="triangle"/>
            </a:ln>
          </p:spPr>
        </p:cxnSp>
      </p:grpSp>
      <p:cxnSp>
        <p:nvCxnSpPr>
          <p:cNvPr id="164" name="Google Shape;164;p21"/>
          <p:cNvCxnSpPr>
            <a:endCxn id="161" idx="1"/>
          </p:cNvCxnSpPr>
          <p:nvPr/>
        </p:nvCxnSpPr>
        <p:spPr>
          <a:xfrm flipH="1" rot="10800000">
            <a:off x="5162675" y="1640663"/>
            <a:ext cx="404700" cy="3024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165" name="Google Shape;165;p21"/>
          <p:cNvCxnSpPr>
            <a:stCxn id="134" idx="3"/>
            <a:endCxn id="138" idx="1"/>
          </p:cNvCxnSpPr>
          <p:nvPr/>
        </p:nvCxnSpPr>
        <p:spPr>
          <a:xfrm>
            <a:off x="5153476" y="1927025"/>
            <a:ext cx="365100" cy="433500"/>
          </a:xfrm>
          <a:prstGeom prst="bentConnector3">
            <a:avLst>
              <a:gd fmla="val 59881" name="adj1"/>
            </a:avLst>
          </a:prstGeom>
          <a:noFill/>
          <a:ln cap="flat" cmpd="sng" w="9525">
            <a:solidFill>
              <a:schemeClr val="dk2"/>
            </a:solidFill>
            <a:prstDash val="solid"/>
            <a:round/>
            <a:headEnd len="med" w="med" type="none"/>
            <a:tailEnd len="med" w="med" type="none"/>
          </a:ln>
        </p:spPr>
      </p:cxnSp>
      <p:pic>
        <p:nvPicPr>
          <p:cNvPr id="166" name="Google Shape;166;p21"/>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